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12192000"/>
  <p:notesSz cx="6858000" cy="9144000"/>
  <p:embeddedFontLst>
    <p:embeddedFont>
      <p:font typeface="Play"/>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hZiE4OhzTwCkpnrTkUIVFpHTMJ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Play-regular.fntdata"/><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Play-bold.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goes back to the different mindset, but it’s something that will help your understanding here and moving forward</a:t>
            </a:r>
            <a:endParaRPr/>
          </a:p>
        </p:txBody>
      </p:sp>
      <p:sp>
        <p:nvSpPr>
          <p:cNvPr id="193" name="Google Shape;19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Framework for breaking down modern AI</a:t>
            </a:r>
            <a:endParaRPr/>
          </a:p>
        </p:txBody>
      </p:sp>
      <p:sp>
        <p:nvSpPr>
          <p:cNvPr id="231" name="Google Shape;23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Take ownership and apply to your own career</a:t>
            </a:r>
            <a:endParaRPr/>
          </a:p>
          <a:p>
            <a:pPr indent="0" lvl="0" marL="0" rtl="0" algn="l">
              <a:spcBef>
                <a:spcPts val="0"/>
              </a:spcBef>
              <a:spcAft>
                <a:spcPts val="0"/>
              </a:spcAft>
              <a:buNone/>
            </a:pPr>
            <a:r>
              <a:rPr lang="en-US"/>
              <a:t>Dig deeper in topics that confuse and interest you</a:t>
            </a:r>
            <a:endParaRPr/>
          </a:p>
          <a:p>
            <a:pPr indent="0" lvl="0" marL="0" rtl="0" algn="l">
              <a:spcBef>
                <a:spcPts val="0"/>
              </a:spcBef>
              <a:spcAft>
                <a:spcPts val="0"/>
              </a:spcAft>
              <a:buNone/>
            </a:pPr>
            <a:r>
              <a:rPr lang="en-US"/>
              <a:t>We have time!</a:t>
            </a:r>
            <a:endParaRPr/>
          </a:p>
          <a:p>
            <a:pPr indent="0" lvl="0" marL="0" rtl="0" algn="l">
              <a:spcBef>
                <a:spcPts val="0"/>
              </a:spcBef>
              <a:spcAft>
                <a:spcPts val="0"/>
              </a:spcAft>
              <a:buNone/>
            </a:pPr>
            <a:r>
              <a:t/>
            </a:r>
            <a:endParaRPr/>
          </a:p>
          <a:p>
            <a:pPr indent="0" lvl="1" marL="457200" rtl="0" algn="l">
              <a:spcBef>
                <a:spcPts val="0"/>
              </a:spcBef>
              <a:spcAft>
                <a:spcPts val="0"/>
              </a:spcAft>
              <a:buNone/>
            </a:pPr>
            <a:r>
              <a:rPr lang="en-US"/>
              <a:t>Bottom up understanding</a:t>
            </a:r>
            <a:endParaRPr/>
          </a:p>
          <a:p>
            <a:pPr indent="0" lvl="1" marL="457200" rtl="0" algn="l">
              <a:spcBef>
                <a:spcPts val="0"/>
              </a:spcBef>
              <a:spcAft>
                <a:spcPts val="0"/>
              </a:spcAft>
              <a:buNone/>
            </a:pPr>
            <a:r>
              <a:rPr lang="en-US"/>
              <a:t>Medicine much more often is top down</a:t>
            </a:r>
            <a:endParaRPr/>
          </a:p>
          <a:p>
            <a:pPr indent="0" lvl="1" marL="457200" rtl="0" algn="l">
              <a:spcBef>
                <a:spcPts val="0"/>
              </a:spcBef>
              <a:spcAft>
                <a:spcPts val="0"/>
              </a:spcAft>
              <a:buNone/>
            </a:pPr>
            <a:r>
              <a:rPr lang="en-US"/>
              <a:t>Understand things start to finish</a:t>
            </a:r>
            <a:endParaRPr/>
          </a:p>
          <a:p>
            <a:pPr indent="0" lvl="2" marL="914400" rtl="0" algn="l">
              <a:spcBef>
                <a:spcPts val="0"/>
              </a:spcBef>
              <a:spcAft>
                <a:spcPts val="0"/>
              </a:spcAft>
              <a:buNone/>
            </a:pPr>
            <a:r>
              <a:rPr lang="en-US"/>
              <a:t>Someone thought about and built everything</a:t>
            </a:r>
            <a:endParaRPr/>
          </a:p>
          <a:p>
            <a:pPr indent="0" lvl="2" marL="914400" rtl="0" algn="l">
              <a:spcBef>
                <a:spcPts val="0"/>
              </a:spcBef>
              <a:spcAft>
                <a:spcPts val="0"/>
              </a:spcAft>
              <a:buNone/>
            </a:pPr>
            <a:r>
              <a:rPr lang="en-US"/>
              <a:t>If I can’t explain it, I will help you and that’s a chance for me to learn too</a:t>
            </a:r>
            <a:endParaRPr/>
          </a:p>
          <a:p>
            <a:pPr indent="0" lvl="0" marL="0" rtl="0" algn="l">
              <a:spcBef>
                <a:spcPts val="0"/>
              </a:spcBef>
              <a:spcAft>
                <a:spcPts val="0"/>
              </a:spcAft>
              <a:buNone/>
            </a:pPr>
            <a:r>
              <a:t/>
            </a:r>
            <a:endParaRPr/>
          </a:p>
        </p:txBody>
      </p:sp>
      <p:sp>
        <p:nvSpPr>
          <p:cNvPr id="245" name="Google Shape;24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Thanks for going along with my crazy idea for a class</a:t>
            </a:r>
            <a:endParaRPr/>
          </a:p>
          <a:p>
            <a:pPr indent="0" lvl="0" marL="0" rtl="0" algn="l">
              <a:spcBef>
                <a:spcPts val="0"/>
              </a:spcBef>
              <a:spcAft>
                <a:spcPts val="0"/>
              </a:spcAft>
              <a:buNone/>
            </a:pPr>
            <a:r>
              <a:rPr lang="en-US"/>
              <a:t>I know it’s a privilege to get the attention of my classmates to talk about anything for 1h</a:t>
            </a:r>
            <a:endParaRPr/>
          </a:p>
          <a:p>
            <a:pPr indent="0" lvl="0" marL="0" rtl="0" algn="l">
              <a:spcBef>
                <a:spcPts val="0"/>
              </a:spcBef>
              <a:spcAft>
                <a:spcPts val="0"/>
              </a:spcAft>
              <a:buNone/>
            </a:pPr>
            <a:r>
              <a:rPr lang="en-US"/>
              <a:t>I’m not taking it lightly and I really want to do a good job with this class</a:t>
            </a:r>
            <a:endParaRPr/>
          </a:p>
          <a:p>
            <a:pPr indent="0" lvl="0" marL="0" rtl="0" algn="l">
              <a:spcBef>
                <a:spcPts val="0"/>
              </a:spcBef>
              <a:spcAft>
                <a:spcPts val="0"/>
              </a:spcAft>
              <a:buNone/>
            </a:pPr>
            <a:r>
              <a:t/>
            </a:r>
            <a:endParaRPr/>
          </a:p>
        </p:txBody>
      </p:sp>
      <p:sp>
        <p:nvSpPr>
          <p:cNvPr id="93" name="Google Shape;9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1950s, father of computing alan turing devised the task of determining whether a text was human or AI generated.</a:t>
            </a:r>
            <a:endParaRPr/>
          </a:p>
          <a:p>
            <a:pPr indent="0" lvl="0" marL="0" rtl="0" algn="l">
              <a:spcBef>
                <a:spcPts val="0"/>
              </a:spcBef>
              <a:spcAft>
                <a:spcPts val="0"/>
              </a:spcAft>
              <a:buNone/>
            </a:pPr>
            <a:r>
              <a:rPr lang="en-US"/>
              <a:t>Faced scrutiny because intelligence need not always resemble the form of a human</a:t>
            </a:r>
            <a:endParaRPr/>
          </a:p>
        </p:txBody>
      </p:sp>
      <p:sp>
        <p:nvSpPr>
          <p:cNvPr id="270" name="Google Shape;27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ML is the most successful subfield of AI</a:t>
            </a:r>
            <a:endParaRPr/>
          </a:p>
          <a:p>
            <a:pPr indent="0" lvl="0" marL="0" rtl="0" algn="l">
              <a:spcBef>
                <a:spcPts val="0"/>
              </a:spcBef>
              <a:spcAft>
                <a:spcPts val="0"/>
              </a:spcAft>
              <a:buNone/>
            </a:pPr>
            <a:r>
              <a:rPr lang="en-US"/>
              <a:t>Essentially synonymous for modern applications </a:t>
            </a:r>
            <a:endParaRPr/>
          </a:p>
          <a:p>
            <a:pPr indent="0" lvl="0" marL="0" rtl="0" algn="l">
              <a:spcBef>
                <a:spcPts val="0"/>
              </a:spcBef>
              <a:spcAft>
                <a:spcPts val="0"/>
              </a:spcAft>
              <a:buNone/>
            </a:pPr>
            <a:r>
              <a:rPr lang="en-US"/>
              <a:t>DL is an advanced application of ML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rest of this class, we’ll talk about how we got from AI to ML.</a:t>
            </a:r>
            <a:endParaRPr/>
          </a:p>
        </p:txBody>
      </p:sp>
      <p:sp>
        <p:nvSpPr>
          <p:cNvPr id="283" name="Google Shape;28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Talos: bronze guardian of Crete. Walks the perimeter, defending it from invaders</a:t>
            </a:r>
            <a:endParaRPr/>
          </a:p>
          <a:p>
            <a:pPr indent="0" lvl="0" marL="0" rtl="0" algn="l">
              <a:spcBef>
                <a:spcPts val="0"/>
              </a:spcBef>
              <a:spcAft>
                <a:spcPts val="0"/>
              </a:spcAft>
              <a:buNone/>
            </a:pPr>
            <a:r>
              <a:rPr lang="en-US"/>
              <a:t>The golem: A clay figure given the gift of intelligence by inserting an inscribed piece of paper</a:t>
            </a:r>
            <a:endParaRPr/>
          </a:p>
          <a:p>
            <a:pPr indent="0" lvl="0" marL="0" rtl="0" algn="l">
              <a:spcBef>
                <a:spcPts val="0"/>
              </a:spcBef>
              <a:spcAft>
                <a:spcPts val="0"/>
              </a:spcAft>
              <a:buNone/>
            </a:pPr>
            <a:r>
              <a:rPr lang="en-US"/>
              <a:t>Al Jazari’s automata: figures that could answer questions posed to them</a:t>
            </a:r>
            <a:endParaRPr/>
          </a:p>
          <a:p>
            <a:pPr indent="0" lvl="0" marL="0" rtl="0" algn="l">
              <a:spcBef>
                <a:spcPts val="0"/>
              </a:spcBef>
              <a:spcAft>
                <a:spcPts val="0"/>
              </a:spcAft>
              <a:buNone/>
            </a:pPr>
            <a:r>
              <a:rPr lang="en-US"/>
              <a:t>Figures imbued with life: Frankenstein</a:t>
            </a:r>
            <a:endParaRPr/>
          </a:p>
          <a:p>
            <a:pPr indent="0" lvl="0" marL="0" rtl="0" algn="l">
              <a:spcBef>
                <a:spcPts val="0"/>
              </a:spcBef>
              <a:spcAft>
                <a:spcPts val="0"/>
              </a:spcAft>
              <a:buNone/>
            </a:pPr>
            <a:r>
              <a:rPr lang="en-US"/>
              <a:t>Of course, much more than can be shown here</a:t>
            </a:r>
            <a:endParaRPr/>
          </a:p>
          <a:p>
            <a:pPr indent="0" lvl="0" marL="0" rtl="0" algn="l">
              <a:spcBef>
                <a:spcPts val="0"/>
              </a:spcBef>
              <a:spcAft>
                <a:spcPts val="0"/>
              </a:spcAft>
              <a:buNone/>
            </a:pPr>
            <a:r>
              <a:rPr lang="en-US"/>
              <a:t>People have been dreaming of man made intelligence throughout history.</a:t>
            </a:r>
            <a:endParaRPr/>
          </a:p>
        </p:txBody>
      </p:sp>
      <p:sp>
        <p:nvSpPr>
          <p:cNvPr id="290" name="Google Shape;29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Reduction of knowledge to simple logical operations -  can it be done?</a:t>
            </a:r>
            <a:endParaRPr/>
          </a:p>
          <a:p>
            <a:pPr indent="0" lvl="0" marL="0" rtl="0" algn="l">
              <a:spcBef>
                <a:spcPts val="0"/>
              </a:spcBef>
              <a:spcAft>
                <a:spcPts val="0"/>
              </a:spcAft>
              <a:buNone/>
            </a:pPr>
            <a:r>
              <a:rPr lang="en-US"/>
              <a:t>Formal framework for defining logic mathematically</a:t>
            </a:r>
            <a:endParaRPr/>
          </a:p>
        </p:txBody>
      </p:sp>
      <p:sp>
        <p:nvSpPr>
          <p:cNvPr id="304" name="Google Shape;30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Rule based system – structures info, then goes through a chain of logical steps to deduce the bacteria at cause and the appropriate abx</a:t>
            </a:r>
            <a:endParaRPr/>
          </a:p>
          <a:p>
            <a:pPr indent="0" lvl="0" marL="0" rtl="0" algn="l">
              <a:spcBef>
                <a:spcPts val="0"/>
              </a:spcBef>
              <a:spcAft>
                <a:spcPts val="0"/>
              </a:spcAft>
              <a:buNone/>
            </a:pPr>
            <a:r>
              <a:rPr lang="en-US"/>
              <a:t>If patient has fever, jaundice, ruq pain -&gt;</a:t>
            </a:r>
            <a:endParaRPr/>
          </a:p>
          <a:p>
            <a:pPr indent="0" lvl="0" marL="0" rtl="0" algn="l">
              <a:spcBef>
                <a:spcPts val="0"/>
              </a:spcBef>
              <a:spcAft>
                <a:spcPts val="0"/>
              </a:spcAft>
              <a:buNone/>
            </a:pPr>
            <a:r>
              <a:rPr lang="en-US"/>
              <a:t>Then, patient has… cholecystitis.</a:t>
            </a:r>
            <a:endParaRPr/>
          </a:p>
        </p:txBody>
      </p:sp>
      <p:sp>
        <p:nvSpPr>
          <p:cNvPr id="352" name="Google Shape;352;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Of course, just a snapshot that left out many intermediate questions.</a:t>
            </a:r>
            <a:endParaRPr/>
          </a:p>
        </p:txBody>
      </p:sp>
      <p:sp>
        <p:nvSpPr>
          <p:cNvPr id="362" name="Google Shape;36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Issues:  (let students try)</a:t>
            </a:r>
            <a:endParaRPr/>
          </a:p>
          <a:p>
            <a:pPr indent="0" lvl="0" marL="0" rtl="0" algn="l">
              <a:spcBef>
                <a:spcPts val="0"/>
              </a:spcBef>
              <a:spcAft>
                <a:spcPts val="0"/>
              </a:spcAft>
              <a:buNone/>
            </a:pPr>
            <a:r>
              <a:rPr lang="en-US"/>
              <a:t>Manual symptom entry</a:t>
            </a:r>
            <a:endParaRPr/>
          </a:p>
          <a:p>
            <a:pPr indent="0" lvl="0" marL="0" rtl="0" algn="l">
              <a:spcBef>
                <a:spcPts val="0"/>
              </a:spcBef>
              <a:spcAft>
                <a:spcPts val="0"/>
              </a:spcAft>
              <a:buNone/>
            </a:pPr>
            <a:r>
              <a:rPr lang="en-US"/>
              <a:t>Difficult to generalize</a:t>
            </a:r>
            <a:endParaRPr/>
          </a:p>
        </p:txBody>
      </p:sp>
      <p:sp>
        <p:nvSpPr>
          <p:cNvPr id="380" name="Google Shape;380;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Study out of Stanford,</a:t>
            </a:r>
            <a:endParaRPr/>
          </a:p>
          <a:p>
            <a:pPr indent="0" lvl="0" marL="0" rtl="0" algn="l">
              <a:spcBef>
                <a:spcPts val="0"/>
              </a:spcBef>
              <a:spcAft>
                <a:spcPts val="0"/>
              </a:spcAft>
              <a:buNone/>
            </a:pPr>
            <a:r>
              <a:rPr lang="en-US"/>
              <a:t>Hypothesis based if:then architecture which continually updates a knowledge base</a:t>
            </a:r>
            <a:endParaRPr/>
          </a:p>
        </p:txBody>
      </p:sp>
      <p:sp>
        <p:nvSpPr>
          <p:cNvPr id="389" name="Google Shape;38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Can we model everything with fixed rules?</a:t>
            </a:r>
            <a:endParaRPr/>
          </a:p>
          <a:p>
            <a:pPr indent="0" lvl="0" marL="0" rtl="0" algn="l">
              <a:spcBef>
                <a:spcPts val="0"/>
              </a:spcBef>
              <a:spcAft>
                <a:spcPts val="0"/>
              </a:spcAft>
              <a:buNone/>
            </a:pPr>
            <a:r>
              <a:rPr lang="en-US"/>
              <a:t>How do we say “I don’t know?”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 can we model “intuition?”</a:t>
            </a:r>
            <a:endParaRPr/>
          </a:p>
        </p:txBody>
      </p:sp>
      <p:sp>
        <p:nvSpPr>
          <p:cNvPr id="399" name="Google Shape;39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Dendrite, cell body, axon</a:t>
            </a:r>
            <a:endParaRPr/>
          </a:p>
        </p:txBody>
      </p:sp>
      <p:sp>
        <p:nvSpPr>
          <p:cNvPr id="428" name="Google Shape;42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Various inputs lead to outputs</a:t>
            </a:r>
            <a:endParaRPr/>
          </a:p>
          <a:p>
            <a:pPr indent="0" lvl="0" marL="0" rtl="0" algn="l">
              <a:spcBef>
                <a:spcPts val="0"/>
              </a:spcBef>
              <a:spcAft>
                <a:spcPts val="0"/>
              </a:spcAft>
              <a:buNone/>
            </a:pPr>
            <a:r>
              <a:rPr lang="en-US"/>
              <a:t>Inhibitory neuron 4 cancels whole output</a:t>
            </a:r>
            <a:endParaRPr/>
          </a:p>
          <a:p>
            <a:pPr indent="0" lvl="0" marL="0" rtl="0" algn="l">
              <a:spcBef>
                <a:spcPts val="0"/>
              </a:spcBef>
              <a:spcAft>
                <a:spcPts val="0"/>
              </a:spcAft>
              <a:buNone/>
            </a:pPr>
            <a:r>
              <a:rPr lang="en-US"/>
              <a:t>Problem: How do we create these, and how do we learn?</a:t>
            </a:r>
            <a:endParaRPr/>
          </a:p>
          <a:p>
            <a:pPr indent="0" lvl="0" marL="0" rtl="0" algn="l">
              <a:spcBef>
                <a:spcPts val="0"/>
              </a:spcBef>
              <a:spcAft>
                <a:spcPts val="0"/>
              </a:spcAft>
              <a:buNone/>
            </a:pPr>
            <a:r>
              <a:rPr lang="en-US"/>
              <a:t>How many? What connections? What network?</a:t>
            </a:r>
            <a:endParaRPr/>
          </a:p>
          <a:p>
            <a:pPr indent="0" lvl="0" marL="0" rtl="0" algn="l">
              <a:spcBef>
                <a:spcPts val="0"/>
              </a:spcBef>
              <a:spcAft>
                <a:spcPts val="0"/>
              </a:spcAft>
              <a:buNone/>
            </a:pPr>
            <a:r>
              <a:rPr lang="en-US"/>
              <a:t>How do you handle varied inputs?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Hopfield net: introduced the idea of a “threshold potential” from biology</a:t>
            </a:r>
            <a:endParaRPr/>
          </a:p>
        </p:txBody>
      </p:sp>
      <p:sp>
        <p:nvSpPr>
          <p:cNvPr id="437" name="Google Shape;43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 you take the setting that gives the desired output for a given input? If so, how do you find states for these neurons? There are too many!</a:t>
            </a:r>
            <a:endParaRPr/>
          </a:p>
        </p:txBody>
      </p:sp>
      <p:sp>
        <p:nvSpPr>
          <p:cNvPr id="446" name="Google Shape;44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(camera can be off, muted)</a:t>
            </a:r>
            <a:endParaRPr/>
          </a:p>
          <a:p>
            <a:pPr indent="0" lvl="0" marL="0" rtl="0" algn="l">
              <a:spcBef>
                <a:spcPts val="0"/>
              </a:spcBef>
              <a:spcAft>
                <a:spcPts val="0"/>
              </a:spcAft>
              <a:buNone/>
            </a:pPr>
            <a:r>
              <a:t/>
            </a:r>
            <a:endParaRPr/>
          </a:p>
        </p:txBody>
      </p:sp>
      <p:sp>
        <p:nvSpPr>
          <p:cNvPr id="111" name="Google Shape;11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Camera/mic can be off</a:t>
            </a:r>
            <a:endParaRPr/>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rPr lang="en-US"/>
              <a:t>Don’t freak out, I will make sure you get through it.</a:t>
            </a:r>
            <a:endParaRPr/>
          </a:p>
          <a:p>
            <a:pPr indent="0" lvl="2" marL="914400" rtl="0" algn="l">
              <a:spcBef>
                <a:spcPts val="0"/>
              </a:spcBef>
              <a:spcAft>
                <a:spcPts val="0"/>
              </a:spcAft>
              <a:buNone/>
            </a:pPr>
            <a:r>
              <a:rPr lang="en-US"/>
              <a:t>It’s absolutely necessary to have a proper understanding of AI.</a:t>
            </a:r>
            <a:endParaRPr/>
          </a:p>
          <a:p>
            <a:pPr indent="0" lvl="0" marL="0" rtl="0" algn="l">
              <a:spcBef>
                <a:spcPts val="0"/>
              </a:spcBef>
              <a:spcAft>
                <a:spcPts val="0"/>
              </a:spcAft>
              <a:buNone/>
            </a:pPr>
            <a:r>
              <a:t/>
            </a:r>
            <a:endParaRPr/>
          </a:p>
        </p:txBody>
      </p:sp>
      <p:sp>
        <p:nvSpPr>
          <p:cNvPr id="125" name="Google Shape;12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1"/>
          <p:cNvSpPr/>
          <p:nvPr>
            <p:ph idx="2" type="pic"/>
          </p:nvPr>
        </p:nvSpPr>
        <p:spPr>
          <a:xfrm>
            <a:off x="5183188" y="987425"/>
            <a:ext cx="6172200" cy="4873625"/>
          </a:xfrm>
          <a:prstGeom prst="rect">
            <a:avLst/>
          </a:prstGeom>
          <a:noFill/>
          <a:ln>
            <a:noFill/>
          </a:ln>
        </p:spPr>
      </p:sp>
      <p:sp>
        <p:nvSpPr>
          <p:cNvPr id="68" name="Google Shape;68;p5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fairmlbook.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jpg"/><Relationship Id="rId4" Type="http://schemas.openxmlformats.org/officeDocument/2006/relationships/image" Target="../media/image35.jpg"/><Relationship Id="rId5" Type="http://schemas.openxmlformats.org/officeDocument/2006/relationships/image" Target="../media/image23.jpg"/><Relationship Id="rId6" Type="http://schemas.openxmlformats.org/officeDocument/2006/relationships/image" Target="../media/image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jpg"/><Relationship Id="rId4" Type="http://schemas.openxmlformats.org/officeDocument/2006/relationships/image" Target="../media/image41.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42.png"/><Relationship Id="rId11" Type="http://schemas.openxmlformats.org/officeDocument/2006/relationships/image" Target="../media/image38.png"/><Relationship Id="rId10" Type="http://schemas.openxmlformats.org/officeDocument/2006/relationships/image" Target="../media/image15.png"/><Relationship Id="rId9" Type="http://schemas.openxmlformats.org/officeDocument/2006/relationships/image" Target="../media/image33.png"/><Relationship Id="rId5" Type="http://schemas.openxmlformats.org/officeDocument/2006/relationships/image" Target="../media/image12.png"/><Relationship Id="rId6" Type="http://schemas.openxmlformats.org/officeDocument/2006/relationships/image" Target="../media/image36.png"/><Relationship Id="rId7" Type="http://schemas.openxmlformats.org/officeDocument/2006/relationships/image" Target="../media/image31.png"/><Relationship Id="rId8"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 Id="rId4"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34.png"/><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n-US"/>
              <a:t>Intro to AI in Medicine</a:t>
            </a: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None/>
            </a:pPr>
            <a:r>
              <a:rPr lang="en-US" sz="3200"/>
              <a:t>Lec 1: Intro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Textbooks</a:t>
            </a:r>
            <a:endParaRPr/>
          </a:p>
        </p:txBody>
      </p:sp>
      <p:sp>
        <p:nvSpPr>
          <p:cNvPr id="148" name="Google Shape;148;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Math Textbook: MIT 6.036 </a:t>
            </a:r>
            <a:endParaRPr/>
          </a:p>
          <a:p>
            <a:pPr indent="-228600" lvl="0" marL="228600" rtl="0" algn="l">
              <a:lnSpc>
                <a:spcPct val="90000"/>
              </a:lnSpc>
              <a:spcBef>
                <a:spcPts val="1000"/>
              </a:spcBef>
              <a:spcAft>
                <a:spcPts val="0"/>
              </a:spcAft>
              <a:buClr>
                <a:schemeClr val="dk1"/>
              </a:buClr>
              <a:buSzPts val="2800"/>
              <a:buChar char="•"/>
            </a:pPr>
            <a:r>
              <a:rPr lang="en-US"/>
              <a:t>Ethics Textbook: FairML Book</a:t>
            </a:r>
            <a:endParaRPr/>
          </a:p>
          <a:p>
            <a:pPr indent="-228600" lvl="0" marL="228600" rtl="0" algn="l">
              <a:lnSpc>
                <a:spcPct val="90000"/>
              </a:lnSpc>
              <a:spcBef>
                <a:spcPts val="1000"/>
              </a:spcBef>
              <a:spcAft>
                <a:spcPts val="0"/>
              </a:spcAft>
              <a:buClr>
                <a:schemeClr val="dk1"/>
              </a:buClr>
              <a:buSzPts val="1400"/>
              <a:buChar char="•"/>
            </a:pPr>
            <a:r>
              <a:rPr b="1" lang="en-US" sz="1400"/>
              <a:t>Barocas, Solon, Moritz Hardt, and Arvind Narayanan. </a:t>
            </a:r>
            <a:r>
              <a:rPr b="1" i="1" lang="en-US" sz="1400"/>
              <a:t>Fairness and Machine Learning: Limitations and Opportunities</a:t>
            </a:r>
            <a:r>
              <a:rPr b="1" lang="en-US" sz="1400"/>
              <a:t>. MIT Press, Dec. 2023.</a:t>
            </a:r>
            <a:r>
              <a:rPr lang="en-US" sz="1400"/>
              <a:t> </a:t>
            </a:r>
            <a:endParaRPr/>
          </a:p>
          <a:p>
            <a:pPr indent="-228600" lvl="0" marL="228600" rtl="0" algn="l">
              <a:lnSpc>
                <a:spcPct val="90000"/>
              </a:lnSpc>
              <a:spcBef>
                <a:spcPts val="1000"/>
              </a:spcBef>
              <a:spcAft>
                <a:spcPts val="0"/>
              </a:spcAft>
              <a:buClr>
                <a:schemeClr val="dk1"/>
              </a:buClr>
              <a:buSzPts val="1400"/>
              <a:buChar char="•"/>
            </a:pPr>
            <a:r>
              <a:rPr lang="en-US" sz="1400" u="sng">
                <a:solidFill>
                  <a:schemeClr val="hlink"/>
                </a:solidFill>
                <a:hlinkClick r:id="rId3"/>
              </a:rPr>
              <a:t>https://fairmlbook.org/</a:t>
            </a:r>
            <a:endParaRPr sz="1400"/>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No readings required, just a source for extra info if you want to dig deeper</a:t>
            </a:r>
            <a:endParaRPr/>
          </a:p>
          <a:p>
            <a:pPr indent="-228600" lvl="0" marL="228600" rtl="0" algn="l">
              <a:lnSpc>
                <a:spcPct val="90000"/>
              </a:lnSpc>
              <a:spcBef>
                <a:spcPts val="1000"/>
              </a:spcBef>
              <a:spcAft>
                <a:spcPts val="0"/>
              </a:spcAft>
              <a:buClr>
                <a:schemeClr val="dk1"/>
              </a:buClr>
              <a:buSzPts val="2800"/>
              <a:buChar char="•"/>
            </a:pPr>
            <a:r>
              <a:rPr lang="en-US"/>
              <a:t>At times a source for supplemental material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Approach to this class</a:t>
            </a:r>
            <a:endParaRPr/>
          </a:p>
        </p:txBody>
      </p:sp>
      <p:pic>
        <p:nvPicPr>
          <p:cNvPr descr="ARCH 365 - Topics in Computational Architecture: Black Box Theory" id="154" name="Google Shape;154;p11"/>
          <p:cNvPicPr preferRelativeResize="0"/>
          <p:nvPr/>
        </p:nvPicPr>
        <p:blipFill rotWithShape="1">
          <a:blip r:embed="rId3">
            <a:alphaModFix/>
          </a:blip>
          <a:srcRect b="0" l="0" r="0" t="0"/>
          <a:stretch/>
        </p:blipFill>
        <p:spPr>
          <a:xfrm>
            <a:off x="2386523" y="1801044"/>
            <a:ext cx="7418954" cy="3864536"/>
          </a:xfrm>
          <a:prstGeom prst="rect">
            <a:avLst/>
          </a:prstGeom>
          <a:noFill/>
          <a:ln>
            <a:noFill/>
          </a:ln>
        </p:spPr>
      </p:pic>
      <p:sp>
        <p:nvSpPr>
          <p:cNvPr id="155" name="Google Shape;155;p11"/>
          <p:cNvSpPr/>
          <p:nvPr/>
        </p:nvSpPr>
        <p:spPr>
          <a:xfrm>
            <a:off x="2209800" y="2971800"/>
            <a:ext cx="2569029" cy="28041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 name="Google Shape;156;p11"/>
          <p:cNvSpPr/>
          <p:nvPr/>
        </p:nvSpPr>
        <p:spPr>
          <a:xfrm>
            <a:off x="7326086" y="2916622"/>
            <a:ext cx="2569029" cy="28041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57" name="Google Shape;157;p11"/>
          <p:cNvCxnSpPr/>
          <p:nvPr/>
        </p:nvCxnSpPr>
        <p:spPr>
          <a:xfrm>
            <a:off x="2852057" y="3831771"/>
            <a:ext cx="1926772" cy="0"/>
          </a:xfrm>
          <a:prstGeom prst="straightConnector1">
            <a:avLst/>
          </a:prstGeom>
          <a:noFill/>
          <a:ln cap="flat" cmpd="sng" w="47625">
            <a:solidFill>
              <a:schemeClr val="accent1"/>
            </a:solidFill>
            <a:prstDash val="solid"/>
            <a:miter lim="800000"/>
            <a:headEnd len="sm" w="sm" type="none"/>
            <a:tailEnd len="med" w="med" type="triangle"/>
          </a:ln>
        </p:spPr>
      </p:cxnSp>
      <p:cxnSp>
        <p:nvCxnSpPr>
          <p:cNvPr id="158" name="Google Shape;158;p11"/>
          <p:cNvCxnSpPr/>
          <p:nvPr/>
        </p:nvCxnSpPr>
        <p:spPr>
          <a:xfrm>
            <a:off x="7326086" y="3777342"/>
            <a:ext cx="1926772" cy="0"/>
          </a:xfrm>
          <a:prstGeom prst="straightConnector1">
            <a:avLst/>
          </a:prstGeom>
          <a:noFill/>
          <a:ln cap="flat" cmpd="sng" w="47625">
            <a:solidFill>
              <a:schemeClr val="accent1"/>
            </a:solidFill>
            <a:prstDash val="solid"/>
            <a:miter lim="800000"/>
            <a:headEnd len="sm" w="sm" type="none"/>
            <a:tailEnd len="med" w="med" type="triangle"/>
          </a:ln>
        </p:spPr>
      </p:cxnSp>
      <p:sp>
        <p:nvSpPr>
          <p:cNvPr id="159" name="Google Shape;159;p11"/>
          <p:cNvSpPr txBox="1"/>
          <p:nvPr/>
        </p:nvSpPr>
        <p:spPr>
          <a:xfrm>
            <a:off x="1461237" y="3508605"/>
            <a:ext cx="185057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Patient has + swab for Gonorrhea</a:t>
            </a:r>
            <a:endParaRPr/>
          </a:p>
        </p:txBody>
      </p:sp>
      <p:sp>
        <p:nvSpPr>
          <p:cNvPr id="160" name="Google Shape;160;p11"/>
          <p:cNvSpPr txBox="1"/>
          <p:nvPr/>
        </p:nvSpPr>
        <p:spPr>
          <a:xfrm>
            <a:off x="9345725" y="3454176"/>
            <a:ext cx="185057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Treat with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Ceftriaxone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doxycycline </a:t>
            </a:r>
            <a:endParaRPr/>
          </a:p>
        </p:txBody>
      </p:sp>
      <p:sp>
        <p:nvSpPr>
          <p:cNvPr id="161" name="Google Shape;161;p11"/>
          <p:cNvSpPr txBox="1"/>
          <p:nvPr/>
        </p:nvSpPr>
        <p:spPr>
          <a:xfrm>
            <a:off x="5236028" y="5775936"/>
            <a:ext cx="276497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But why?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Approach to this class</a:t>
            </a:r>
            <a:endParaRPr/>
          </a:p>
        </p:txBody>
      </p:sp>
      <p:sp>
        <p:nvSpPr>
          <p:cNvPr id="167" name="Google Shape;167;p12"/>
          <p:cNvSpPr/>
          <p:nvPr/>
        </p:nvSpPr>
        <p:spPr>
          <a:xfrm>
            <a:off x="2677886" y="1839686"/>
            <a:ext cx="6291943" cy="4278085"/>
          </a:xfrm>
          <a:prstGeom prst="rect">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 name="Google Shape;168;p12"/>
          <p:cNvSpPr txBox="1"/>
          <p:nvPr/>
        </p:nvSpPr>
        <p:spPr>
          <a:xfrm>
            <a:off x="2677886" y="1393371"/>
            <a:ext cx="25363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Look inside the box!</a:t>
            </a:r>
            <a:endParaRPr/>
          </a:p>
        </p:txBody>
      </p:sp>
      <p:pic>
        <p:nvPicPr>
          <p:cNvPr descr="Transmission electron microscopy (TEM) of Chlamydial in | Open-i" id="169" name="Google Shape;169;p12"/>
          <p:cNvPicPr preferRelativeResize="0"/>
          <p:nvPr/>
        </p:nvPicPr>
        <p:blipFill rotWithShape="1">
          <a:blip r:embed="rId3">
            <a:alphaModFix/>
          </a:blip>
          <a:srcRect b="50000" l="0" r="50000" t="0"/>
          <a:stretch/>
        </p:blipFill>
        <p:spPr>
          <a:xfrm>
            <a:off x="9067799" y="512348"/>
            <a:ext cx="2780229" cy="2356680"/>
          </a:xfrm>
          <a:prstGeom prst="rect">
            <a:avLst/>
          </a:prstGeom>
          <a:noFill/>
          <a:ln>
            <a:noFill/>
          </a:ln>
        </p:spPr>
      </p:pic>
      <p:sp>
        <p:nvSpPr>
          <p:cNvPr id="170" name="Google Shape;170;p12"/>
          <p:cNvSpPr txBox="1"/>
          <p:nvPr/>
        </p:nvSpPr>
        <p:spPr>
          <a:xfrm>
            <a:off x="2699659" y="1911701"/>
            <a:ext cx="62701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Chlamydia is intracellular – won’t be detected unless released</a:t>
            </a:r>
            <a:endParaRPr/>
          </a:p>
        </p:txBody>
      </p:sp>
      <p:cxnSp>
        <p:nvCxnSpPr>
          <p:cNvPr id="171" name="Google Shape;171;p12"/>
          <p:cNvCxnSpPr>
            <a:stCxn id="170" idx="2"/>
          </p:cNvCxnSpPr>
          <p:nvPr/>
        </p:nvCxnSpPr>
        <p:spPr>
          <a:xfrm>
            <a:off x="5834744" y="2281033"/>
            <a:ext cx="0" cy="375000"/>
          </a:xfrm>
          <a:prstGeom prst="straightConnector1">
            <a:avLst/>
          </a:prstGeom>
          <a:noFill/>
          <a:ln cap="flat" cmpd="sng" w="19050">
            <a:solidFill>
              <a:schemeClr val="accent1"/>
            </a:solidFill>
            <a:prstDash val="solid"/>
            <a:miter lim="800000"/>
            <a:headEnd len="sm" w="sm" type="none"/>
            <a:tailEnd len="med" w="med" type="triangle"/>
          </a:ln>
        </p:spPr>
      </p:cxnSp>
      <p:sp>
        <p:nvSpPr>
          <p:cNvPr id="172" name="Google Shape;172;p12"/>
          <p:cNvSpPr txBox="1"/>
          <p:nvPr/>
        </p:nvSpPr>
        <p:spPr>
          <a:xfrm>
            <a:off x="2819409" y="2713185"/>
            <a:ext cx="5959920" cy="3750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Treat like it’s there</a:t>
            </a:r>
            <a:endParaRPr/>
          </a:p>
        </p:txBody>
      </p:sp>
      <p:cxnSp>
        <p:nvCxnSpPr>
          <p:cNvPr id="173" name="Google Shape;173;p12"/>
          <p:cNvCxnSpPr/>
          <p:nvPr/>
        </p:nvCxnSpPr>
        <p:spPr>
          <a:xfrm>
            <a:off x="5834744" y="3061379"/>
            <a:ext cx="0" cy="375081"/>
          </a:xfrm>
          <a:prstGeom prst="straightConnector1">
            <a:avLst/>
          </a:prstGeom>
          <a:noFill/>
          <a:ln cap="flat" cmpd="sng" w="19050">
            <a:solidFill>
              <a:schemeClr val="accent1"/>
            </a:solidFill>
            <a:prstDash val="solid"/>
            <a:miter lim="800000"/>
            <a:headEnd len="sm" w="sm" type="none"/>
            <a:tailEnd len="med" w="med" type="triangle"/>
          </a:ln>
        </p:spPr>
      </p:cxnSp>
      <p:sp>
        <p:nvSpPr>
          <p:cNvPr id="174" name="Google Shape;174;p12"/>
          <p:cNvSpPr txBox="1"/>
          <p:nvPr/>
        </p:nvSpPr>
        <p:spPr>
          <a:xfrm>
            <a:off x="2819409" y="3493531"/>
            <a:ext cx="595992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Treat with an antibiotic that’s small and nonpolar, easily crosses cell membranes and can get intracellular</a:t>
            </a:r>
            <a:endParaRPr/>
          </a:p>
        </p:txBody>
      </p:sp>
      <p:pic>
        <p:nvPicPr>
          <p:cNvPr descr="Doxycycline - Wikipedia" id="175" name="Google Shape;175;p12"/>
          <p:cNvPicPr preferRelativeResize="0"/>
          <p:nvPr/>
        </p:nvPicPr>
        <p:blipFill rotWithShape="1">
          <a:blip r:embed="rId4">
            <a:alphaModFix/>
          </a:blip>
          <a:srcRect b="0" l="0" r="0" t="0"/>
          <a:stretch/>
        </p:blipFill>
        <p:spPr>
          <a:xfrm>
            <a:off x="9067799" y="3016251"/>
            <a:ext cx="2867025" cy="1590675"/>
          </a:xfrm>
          <a:prstGeom prst="rect">
            <a:avLst/>
          </a:prstGeom>
          <a:noFill/>
          <a:ln>
            <a:noFill/>
          </a:ln>
        </p:spPr>
      </p:pic>
      <p:sp>
        <p:nvSpPr>
          <p:cNvPr id="176" name="Google Shape;176;p12"/>
          <p:cNvSpPr txBox="1"/>
          <p:nvPr/>
        </p:nvSpPr>
        <p:spPr>
          <a:xfrm>
            <a:off x="9873343" y="4595258"/>
            <a:ext cx="18832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doxycycline</a:t>
            </a:r>
            <a:endParaRPr/>
          </a:p>
        </p:txBody>
      </p:sp>
      <p:pic>
        <p:nvPicPr>
          <p:cNvPr id="177" name="Google Shape;177;p12"/>
          <p:cNvPicPr preferRelativeResize="0"/>
          <p:nvPr/>
        </p:nvPicPr>
        <p:blipFill rotWithShape="1">
          <a:blip r:embed="rId5">
            <a:alphaModFix/>
          </a:blip>
          <a:srcRect b="0" l="0" r="0" t="0"/>
          <a:stretch/>
        </p:blipFill>
        <p:spPr>
          <a:xfrm>
            <a:off x="148320" y="2353048"/>
            <a:ext cx="3143250" cy="2314575"/>
          </a:xfrm>
          <a:prstGeom prst="rect">
            <a:avLst/>
          </a:prstGeom>
          <a:noFill/>
          <a:ln>
            <a:noFill/>
          </a:ln>
        </p:spPr>
      </p:pic>
      <p:sp>
        <p:nvSpPr>
          <p:cNvPr id="178" name="Google Shape;178;p12"/>
          <p:cNvSpPr txBox="1"/>
          <p:nvPr/>
        </p:nvSpPr>
        <p:spPr>
          <a:xfrm>
            <a:off x="304800" y="4779924"/>
            <a:ext cx="19267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Vancomycin</a:t>
            </a:r>
            <a:endParaRPr/>
          </a:p>
        </p:txBody>
      </p:sp>
      <p:cxnSp>
        <p:nvCxnSpPr>
          <p:cNvPr id="179" name="Google Shape;179;p12"/>
          <p:cNvCxnSpPr/>
          <p:nvPr/>
        </p:nvCxnSpPr>
        <p:spPr>
          <a:xfrm>
            <a:off x="5834744" y="4094961"/>
            <a:ext cx="0" cy="375081"/>
          </a:xfrm>
          <a:prstGeom prst="straightConnector1">
            <a:avLst/>
          </a:prstGeom>
          <a:noFill/>
          <a:ln cap="flat" cmpd="sng" w="19050">
            <a:solidFill>
              <a:schemeClr val="accent1"/>
            </a:solidFill>
            <a:prstDash val="solid"/>
            <a:miter lim="800000"/>
            <a:headEnd len="sm" w="sm" type="none"/>
            <a:tailEnd len="med" w="med" type="triangle"/>
          </a:ln>
        </p:spPr>
      </p:cxnSp>
      <p:sp>
        <p:nvSpPr>
          <p:cNvPr id="180" name="Google Shape;180;p12"/>
          <p:cNvSpPr txBox="1"/>
          <p:nvPr/>
        </p:nvSpPr>
        <p:spPr>
          <a:xfrm>
            <a:off x="2819409" y="4527113"/>
            <a:ext cx="5959920" cy="3750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Treat chlamydia with doxycycline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Approach to this class</a:t>
            </a:r>
            <a:endParaRPr/>
          </a:p>
        </p:txBody>
      </p:sp>
      <p:pic>
        <p:nvPicPr>
          <p:cNvPr descr="Isolation of Rickettsia parkeri and Identification of a Novel Spotted Fever  Group Rickettsia sp. from Gulf Coast Ticks (Amblyomma maculatum) in the  United States | Applied and Environmental Microbiology" id="186" name="Google Shape;186;p13"/>
          <p:cNvPicPr preferRelativeResize="0"/>
          <p:nvPr/>
        </p:nvPicPr>
        <p:blipFill rotWithShape="1">
          <a:blip r:embed="rId3">
            <a:alphaModFix/>
          </a:blip>
          <a:srcRect b="0" l="0" r="0" t="0"/>
          <a:stretch/>
        </p:blipFill>
        <p:spPr>
          <a:xfrm>
            <a:off x="2773135" y="1456569"/>
            <a:ext cx="6645729" cy="3476701"/>
          </a:xfrm>
          <a:prstGeom prst="rect">
            <a:avLst/>
          </a:prstGeom>
          <a:noFill/>
          <a:ln>
            <a:noFill/>
          </a:ln>
        </p:spPr>
      </p:pic>
      <p:sp>
        <p:nvSpPr>
          <p:cNvPr id="187" name="Google Shape;187;p13"/>
          <p:cNvSpPr txBox="1"/>
          <p:nvPr/>
        </p:nvSpPr>
        <p:spPr>
          <a:xfrm>
            <a:off x="4653642" y="5032099"/>
            <a:ext cx="2884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What would you treat with?</a:t>
            </a:r>
            <a:endParaRPr sz="1800">
              <a:solidFill>
                <a:schemeClr val="dk1"/>
              </a:solidFill>
              <a:latin typeface="Arial"/>
              <a:ea typeface="Arial"/>
              <a:cs typeface="Arial"/>
              <a:sym typeface="Arial"/>
            </a:endParaRPr>
          </a:p>
        </p:txBody>
      </p:sp>
      <p:sp>
        <p:nvSpPr>
          <p:cNvPr id="188" name="Google Shape;188;p13"/>
          <p:cNvSpPr txBox="1"/>
          <p:nvPr/>
        </p:nvSpPr>
        <p:spPr>
          <a:xfrm>
            <a:off x="655864" y="2825587"/>
            <a:ext cx="2299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Rickettsia Rickettsii</a:t>
            </a:r>
            <a:endParaRPr sz="1800">
              <a:solidFill>
                <a:schemeClr val="dk1"/>
              </a:solidFill>
              <a:latin typeface="Arial"/>
              <a:ea typeface="Arial"/>
              <a:cs typeface="Arial"/>
              <a:sym typeface="Arial"/>
            </a:endParaRPr>
          </a:p>
        </p:txBody>
      </p:sp>
      <p:sp>
        <p:nvSpPr>
          <p:cNvPr id="189" name="Google Shape;189;p13"/>
          <p:cNvSpPr txBox="1"/>
          <p:nvPr/>
        </p:nvSpPr>
        <p:spPr>
          <a:xfrm>
            <a:off x="4653642" y="5726743"/>
            <a:ext cx="61885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Treat RMSF with Doxycycline.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Approach to this class</a:t>
            </a:r>
            <a:endParaRPr/>
          </a:p>
        </p:txBody>
      </p:sp>
      <p:sp>
        <p:nvSpPr>
          <p:cNvPr id="196" name="Google Shape;196;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Give information to make decisions on your own</a:t>
            </a:r>
            <a:endParaRPr/>
          </a:p>
          <a:p>
            <a:pPr indent="-228600" lvl="1" marL="685800" rtl="0" algn="l">
              <a:lnSpc>
                <a:spcPct val="90000"/>
              </a:lnSpc>
              <a:spcBef>
                <a:spcPts val="500"/>
              </a:spcBef>
              <a:spcAft>
                <a:spcPts val="0"/>
              </a:spcAft>
              <a:buClr>
                <a:schemeClr val="dk1"/>
              </a:buClr>
              <a:buSzPts val="2400"/>
              <a:buChar char="•"/>
            </a:pPr>
            <a:r>
              <a:rPr lang="en-US"/>
              <a:t>Who knows what technology will be out there in 2, 5, 10 years.</a:t>
            </a:r>
            <a:endParaRPr/>
          </a:p>
          <a:p>
            <a:pPr indent="-228600" lvl="1" marL="685800" rtl="0" algn="l">
              <a:lnSpc>
                <a:spcPct val="90000"/>
              </a:lnSpc>
              <a:spcBef>
                <a:spcPts val="500"/>
              </a:spcBef>
              <a:spcAft>
                <a:spcPts val="0"/>
              </a:spcAft>
              <a:buClr>
                <a:schemeClr val="dk1"/>
              </a:buClr>
              <a:buSzPts val="2400"/>
              <a:buChar char="•"/>
            </a:pPr>
            <a:r>
              <a:rPr lang="en-US"/>
              <a:t>I want to give you tools to tackle new problems</a:t>
            </a:r>
            <a:endParaRPr/>
          </a:p>
          <a:p>
            <a:pPr indent="-228600" lvl="0" marL="228600" rtl="0" algn="l">
              <a:lnSpc>
                <a:spcPct val="90000"/>
              </a:lnSpc>
              <a:spcBef>
                <a:spcPts val="1000"/>
              </a:spcBef>
              <a:spcAft>
                <a:spcPts val="0"/>
              </a:spcAft>
              <a:buClr>
                <a:schemeClr val="dk1"/>
              </a:buClr>
              <a:buSzPts val="2800"/>
              <a:buChar char="•"/>
            </a:pPr>
            <a:r>
              <a:rPr lang="en-US"/>
              <a:t>Can learn way more info in much less time</a:t>
            </a:r>
            <a:endParaRPr/>
          </a:p>
          <a:p>
            <a:pPr indent="-228600" lvl="1" marL="685800" rtl="0" algn="l">
              <a:lnSpc>
                <a:spcPct val="90000"/>
              </a:lnSpc>
              <a:spcBef>
                <a:spcPts val="500"/>
              </a:spcBef>
              <a:spcAft>
                <a:spcPts val="0"/>
              </a:spcAft>
              <a:buClr>
                <a:schemeClr val="dk1"/>
              </a:buClr>
              <a:buSzPts val="2400"/>
              <a:buChar char="•"/>
            </a:pPr>
            <a:r>
              <a:rPr lang="en-US"/>
              <a:t>Sticks better too</a:t>
            </a:r>
            <a:endParaRPr/>
          </a:p>
          <a:p>
            <a:pPr indent="-228600" lvl="0" marL="228600" rtl="0" algn="l">
              <a:lnSpc>
                <a:spcPct val="90000"/>
              </a:lnSpc>
              <a:spcBef>
                <a:spcPts val="1000"/>
              </a:spcBef>
              <a:spcAft>
                <a:spcPts val="0"/>
              </a:spcAft>
              <a:buClr>
                <a:schemeClr val="dk1"/>
              </a:buClr>
              <a:buSzPts val="2800"/>
              <a:buChar char="•"/>
            </a:pPr>
            <a:r>
              <a:rPr lang="en-US"/>
              <a:t>Teach you another way of thinking about problems, including in medicine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 name="Google Shape;202;p15"/>
          <p:cNvSpPr/>
          <p:nvPr/>
        </p:nvSpPr>
        <p:spPr>
          <a:xfrm flipH="1">
            <a:off x="2" y="0"/>
            <a:ext cx="12191998" cy="2170031"/>
          </a:xfrm>
          <a:prstGeom prst="rect">
            <a:avLst/>
          </a:prstGeom>
          <a:gradFill>
            <a:gsLst>
              <a:gs pos="0">
                <a:srgbClr val="000000">
                  <a:alpha val="95686"/>
                </a:srgbClr>
              </a:gs>
              <a:gs pos="100000">
                <a:srgbClr val="0F4861"/>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 name="Google Shape;203;p15"/>
          <p:cNvSpPr/>
          <p:nvPr/>
        </p:nvSpPr>
        <p:spPr>
          <a:xfrm flipH="1">
            <a:off x="8082819" y="0"/>
            <a:ext cx="4097211" cy="2170661"/>
          </a:xfrm>
          <a:prstGeom prst="rect">
            <a:avLst/>
          </a:prstGeom>
          <a:gradFill>
            <a:gsLst>
              <a:gs pos="0">
                <a:srgbClr val="0A3041">
                  <a:alpha val="67843"/>
                </a:srgbClr>
              </a:gs>
              <a:gs pos="19000">
                <a:srgbClr val="0A3041">
                  <a:alpha val="67843"/>
                </a:srgbClr>
              </a:gs>
              <a:gs pos="100000">
                <a:srgbClr val="156082">
                  <a:alpha val="47843"/>
                </a:srgbClr>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15"/>
          <p:cNvSpPr/>
          <p:nvPr/>
        </p:nvSpPr>
        <p:spPr>
          <a:xfrm flipH="1" rot="-5400000">
            <a:off x="5010646" y="-5010043"/>
            <a:ext cx="2170709" cy="12192000"/>
          </a:xfrm>
          <a:prstGeom prst="rect">
            <a:avLst/>
          </a:prstGeom>
          <a:gradFill>
            <a:gsLst>
              <a:gs pos="0">
                <a:srgbClr val="0F4861">
                  <a:alpha val="15686"/>
                </a:srgbClr>
              </a:gs>
              <a:gs pos="23000">
                <a:srgbClr val="0F4861">
                  <a:alpha val="15686"/>
                </a:srgbClr>
              </a:gs>
              <a:gs pos="99000">
                <a:srgbClr val="000000">
                  <a:alpha val="44705"/>
                </a:srgbClr>
              </a:gs>
              <a:gs pos="100000">
                <a:srgbClr val="000000">
                  <a:alpha val="44705"/>
                </a:srgbClr>
              </a:gs>
            </a:gsLst>
            <a:lin ang="210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15"/>
          <p:cNvSpPr txBox="1"/>
          <p:nvPr>
            <p:ph type="title"/>
          </p:nvPr>
        </p:nvSpPr>
        <p:spPr>
          <a:xfrm>
            <a:off x="1383564" y="348865"/>
            <a:ext cx="9718111" cy="157644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Play"/>
              <a:buNone/>
            </a:pPr>
            <a:r>
              <a:rPr lang="en-US" sz="4000">
                <a:solidFill>
                  <a:srgbClr val="FFFFFF"/>
                </a:solidFill>
              </a:rPr>
              <a:t>My Goals For The Class</a:t>
            </a:r>
            <a:endParaRPr/>
          </a:p>
        </p:txBody>
      </p:sp>
      <p:grpSp>
        <p:nvGrpSpPr>
          <p:cNvPr id="206" name="Google Shape;206;p15"/>
          <p:cNvGrpSpPr/>
          <p:nvPr/>
        </p:nvGrpSpPr>
        <p:grpSpPr>
          <a:xfrm>
            <a:off x="650619" y="3229699"/>
            <a:ext cx="10914702" cy="2461963"/>
            <a:chOff x="6563" y="613720"/>
            <a:chExt cx="10914702" cy="2461963"/>
          </a:xfrm>
        </p:grpSpPr>
        <p:sp>
          <p:nvSpPr>
            <p:cNvPr id="207" name="Google Shape;207;p15"/>
            <p:cNvSpPr/>
            <p:nvPr/>
          </p:nvSpPr>
          <p:spPr>
            <a:xfrm>
              <a:off x="6563" y="613720"/>
              <a:ext cx="2051635" cy="2461963"/>
            </a:xfrm>
            <a:prstGeom prst="rect">
              <a:avLst/>
            </a:prstGeom>
            <a:solidFill>
              <a:srgbClr val="E97131"/>
            </a:solidFill>
            <a:ln cap="flat" cmpd="sng" w="19050">
              <a:solidFill>
                <a:srgbClr val="E9713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txBox="1"/>
            <p:nvPr/>
          </p:nvSpPr>
          <p:spPr>
            <a:xfrm>
              <a:off x="6563" y="1598506"/>
              <a:ext cx="2051635" cy="1477177"/>
            </a:xfrm>
            <a:prstGeom prst="rect">
              <a:avLst/>
            </a:prstGeom>
            <a:noFill/>
            <a:ln>
              <a:noFill/>
            </a:ln>
          </p:spPr>
          <p:txBody>
            <a:bodyPr anchorCtr="0" anchor="t" bIns="330200" lIns="202650" spcFirstLastPara="1" rIns="202650" wrap="square" tIns="0">
              <a:noAutofit/>
            </a:bodyPr>
            <a:lstStyle/>
            <a:p>
              <a:pPr indent="0" lvl="0" marL="0" marR="0" rtl="0" algn="l">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Take it seriously and do a good job</a:t>
              </a:r>
              <a:endParaRPr/>
            </a:p>
            <a:p>
              <a:pPr indent="-63500" lvl="1" marL="57150" marR="0" rtl="0" algn="l">
                <a:lnSpc>
                  <a:spcPct val="90000"/>
                </a:lnSpc>
                <a:spcBef>
                  <a:spcPts val="455"/>
                </a:spcBef>
                <a:spcAft>
                  <a:spcPts val="0"/>
                </a:spcAft>
                <a:buClr>
                  <a:schemeClr val="lt1"/>
                </a:buClr>
                <a:buSzPts val="1000"/>
                <a:buFont typeface="Arial"/>
                <a:buChar char="•"/>
              </a:pPr>
              <a:r>
                <a:rPr b="0" i="0" lang="en-US" sz="1000" u="none" cap="none" strike="noStrike">
                  <a:solidFill>
                    <a:schemeClr val="lt1"/>
                  </a:solidFill>
                  <a:latin typeface="Arial"/>
                  <a:ea typeface="Arial"/>
                  <a:cs typeface="Arial"/>
                  <a:sym typeface="Arial"/>
                </a:rPr>
                <a:t>Make it meaningful to your future careers</a:t>
              </a:r>
              <a:endParaRPr/>
            </a:p>
            <a:p>
              <a:pPr indent="-63500" lvl="1" marL="57150" marR="0" rtl="0" algn="l">
                <a:lnSpc>
                  <a:spcPct val="90000"/>
                </a:lnSpc>
                <a:spcBef>
                  <a:spcPts val="150"/>
                </a:spcBef>
                <a:spcAft>
                  <a:spcPts val="0"/>
                </a:spcAft>
                <a:buClr>
                  <a:schemeClr val="lt1"/>
                </a:buClr>
                <a:buSzPts val="1000"/>
                <a:buFont typeface="Arial"/>
                <a:buChar char="•"/>
              </a:pPr>
              <a:r>
                <a:rPr b="0" i="0" lang="en-US" sz="1000" u="none" cap="none" strike="noStrike">
                  <a:solidFill>
                    <a:schemeClr val="lt1"/>
                  </a:solidFill>
                  <a:latin typeface="Arial"/>
                  <a:ea typeface="Arial"/>
                  <a:cs typeface="Arial"/>
                  <a:sym typeface="Arial"/>
                </a:rPr>
                <a:t>Adapt in real time to make this happen</a:t>
              </a:r>
              <a:endParaRPr/>
            </a:p>
          </p:txBody>
        </p:sp>
        <p:sp>
          <p:nvSpPr>
            <p:cNvPr id="209" name="Google Shape;209;p15"/>
            <p:cNvSpPr/>
            <p:nvPr/>
          </p:nvSpPr>
          <p:spPr>
            <a:xfrm>
              <a:off x="6563" y="613720"/>
              <a:ext cx="2051635" cy="9847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txBox="1"/>
            <p:nvPr/>
          </p:nvSpPr>
          <p:spPr>
            <a:xfrm>
              <a:off x="6563" y="613720"/>
              <a:ext cx="2051635" cy="984785"/>
            </a:xfrm>
            <a:prstGeom prst="rect">
              <a:avLst/>
            </a:prstGeom>
            <a:noFill/>
            <a:ln>
              <a:noFill/>
            </a:ln>
          </p:spPr>
          <p:txBody>
            <a:bodyPr anchorCtr="0" anchor="ctr" bIns="165100" lIns="202650" spcFirstLastPara="1" rIns="202650" wrap="square" tIns="165100">
              <a:noAutofit/>
            </a:bodyPr>
            <a:lstStyle/>
            <a:p>
              <a:pPr indent="0" lvl="0" marL="0" marR="0" rtl="0" algn="l">
                <a:lnSpc>
                  <a:spcPct val="90000"/>
                </a:lnSpc>
                <a:spcBef>
                  <a:spcPts val="0"/>
                </a:spcBef>
                <a:spcAft>
                  <a:spcPts val="0"/>
                </a:spcAft>
                <a:buClr>
                  <a:schemeClr val="lt1"/>
                </a:buClr>
                <a:buSzPts val="4600"/>
                <a:buFont typeface="Arial"/>
                <a:buNone/>
              </a:pPr>
              <a:r>
                <a:rPr lang="en-US" sz="4600">
                  <a:solidFill>
                    <a:schemeClr val="lt1"/>
                  </a:solidFill>
                  <a:latin typeface="Arial"/>
                  <a:ea typeface="Arial"/>
                  <a:cs typeface="Arial"/>
                  <a:sym typeface="Arial"/>
                </a:rPr>
                <a:t>01</a:t>
              </a:r>
              <a:endParaRPr/>
            </a:p>
          </p:txBody>
        </p:sp>
        <p:sp>
          <p:nvSpPr>
            <p:cNvPr id="211" name="Google Shape;211;p15"/>
            <p:cNvSpPr/>
            <p:nvPr/>
          </p:nvSpPr>
          <p:spPr>
            <a:xfrm>
              <a:off x="2222329" y="613720"/>
              <a:ext cx="2051635" cy="2461963"/>
            </a:xfrm>
            <a:prstGeom prst="rect">
              <a:avLst/>
            </a:prstGeom>
            <a:solidFill>
              <a:srgbClr val="D5AE1D"/>
            </a:solidFill>
            <a:ln cap="flat" cmpd="sng" w="19050">
              <a:solidFill>
                <a:srgbClr val="D5AE1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txBox="1"/>
            <p:nvPr/>
          </p:nvSpPr>
          <p:spPr>
            <a:xfrm>
              <a:off x="2222329" y="1598506"/>
              <a:ext cx="2051635" cy="1477177"/>
            </a:xfrm>
            <a:prstGeom prst="rect">
              <a:avLst/>
            </a:prstGeom>
            <a:noFill/>
            <a:ln>
              <a:noFill/>
            </a:ln>
          </p:spPr>
          <p:txBody>
            <a:bodyPr anchorCtr="0" anchor="t" bIns="330200" lIns="202650" spcFirstLastPara="1" rIns="202650" wrap="square" tIns="0">
              <a:noAutofit/>
            </a:bodyPr>
            <a:lstStyle/>
            <a:p>
              <a:pPr indent="0" lvl="0" marL="0" marR="0" rtl="0" algn="l">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Teach you a new way of approaching problems and thinking</a:t>
              </a:r>
              <a:endParaRPr/>
            </a:p>
          </p:txBody>
        </p:sp>
        <p:sp>
          <p:nvSpPr>
            <p:cNvPr id="213" name="Google Shape;213;p15"/>
            <p:cNvSpPr/>
            <p:nvPr/>
          </p:nvSpPr>
          <p:spPr>
            <a:xfrm>
              <a:off x="2222329" y="613720"/>
              <a:ext cx="2051635" cy="9847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txBox="1"/>
            <p:nvPr/>
          </p:nvSpPr>
          <p:spPr>
            <a:xfrm>
              <a:off x="2222329" y="613720"/>
              <a:ext cx="2051635" cy="984785"/>
            </a:xfrm>
            <a:prstGeom prst="rect">
              <a:avLst/>
            </a:prstGeom>
            <a:noFill/>
            <a:ln>
              <a:noFill/>
            </a:ln>
          </p:spPr>
          <p:txBody>
            <a:bodyPr anchorCtr="0" anchor="ctr" bIns="165100" lIns="202650" spcFirstLastPara="1" rIns="202650" wrap="square" tIns="165100">
              <a:noAutofit/>
            </a:bodyPr>
            <a:lstStyle/>
            <a:p>
              <a:pPr indent="0" lvl="0" marL="0" marR="0" rtl="0" algn="l">
                <a:lnSpc>
                  <a:spcPct val="90000"/>
                </a:lnSpc>
                <a:spcBef>
                  <a:spcPts val="0"/>
                </a:spcBef>
                <a:spcAft>
                  <a:spcPts val="0"/>
                </a:spcAft>
                <a:buClr>
                  <a:schemeClr val="lt1"/>
                </a:buClr>
                <a:buSzPts val="4600"/>
                <a:buFont typeface="Arial"/>
                <a:buNone/>
              </a:pPr>
              <a:r>
                <a:rPr lang="en-US" sz="4600">
                  <a:solidFill>
                    <a:schemeClr val="lt1"/>
                  </a:solidFill>
                  <a:latin typeface="Arial"/>
                  <a:ea typeface="Arial"/>
                  <a:cs typeface="Arial"/>
                  <a:sym typeface="Arial"/>
                </a:rPr>
                <a:t>02</a:t>
              </a:r>
              <a:endParaRPr/>
            </a:p>
          </p:txBody>
        </p:sp>
        <p:sp>
          <p:nvSpPr>
            <p:cNvPr id="215" name="Google Shape;215;p15"/>
            <p:cNvSpPr/>
            <p:nvPr/>
          </p:nvSpPr>
          <p:spPr>
            <a:xfrm>
              <a:off x="4438096" y="613720"/>
              <a:ext cx="2051635" cy="2461963"/>
            </a:xfrm>
            <a:prstGeom prst="rect">
              <a:avLst/>
            </a:prstGeom>
            <a:solidFill>
              <a:srgbClr val="8CAF1D"/>
            </a:solidFill>
            <a:ln cap="flat" cmpd="sng" w="19050">
              <a:solidFill>
                <a:srgbClr val="8CAF1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txBox="1"/>
            <p:nvPr/>
          </p:nvSpPr>
          <p:spPr>
            <a:xfrm>
              <a:off x="4438096" y="1598506"/>
              <a:ext cx="2051635" cy="1477177"/>
            </a:xfrm>
            <a:prstGeom prst="rect">
              <a:avLst/>
            </a:prstGeom>
            <a:noFill/>
            <a:ln>
              <a:noFill/>
            </a:ln>
          </p:spPr>
          <p:txBody>
            <a:bodyPr anchorCtr="0" anchor="t" bIns="330200" lIns="202650" spcFirstLastPara="1" rIns="202650" wrap="square" tIns="0">
              <a:noAutofit/>
            </a:bodyPr>
            <a:lstStyle/>
            <a:p>
              <a:pPr indent="0" lvl="0" marL="0" marR="0" rtl="0" algn="l">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Prepare you for any innovations that happen in your career</a:t>
              </a:r>
              <a:endParaRPr/>
            </a:p>
          </p:txBody>
        </p:sp>
        <p:sp>
          <p:nvSpPr>
            <p:cNvPr id="217" name="Google Shape;217;p15"/>
            <p:cNvSpPr/>
            <p:nvPr/>
          </p:nvSpPr>
          <p:spPr>
            <a:xfrm>
              <a:off x="4438096" y="613720"/>
              <a:ext cx="2051635" cy="9847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txBox="1"/>
            <p:nvPr/>
          </p:nvSpPr>
          <p:spPr>
            <a:xfrm>
              <a:off x="4438096" y="613720"/>
              <a:ext cx="2051635" cy="984785"/>
            </a:xfrm>
            <a:prstGeom prst="rect">
              <a:avLst/>
            </a:prstGeom>
            <a:noFill/>
            <a:ln>
              <a:noFill/>
            </a:ln>
          </p:spPr>
          <p:txBody>
            <a:bodyPr anchorCtr="0" anchor="ctr" bIns="165100" lIns="202650" spcFirstLastPara="1" rIns="202650" wrap="square" tIns="165100">
              <a:noAutofit/>
            </a:bodyPr>
            <a:lstStyle/>
            <a:p>
              <a:pPr indent="0" lvl="0" marL="0" marR="0" rtl="0" algn="l">
                <a:lnSpc>
                  <a:spcPct val="90000"/>
                </a:lnSpc>
                <a:spcBef>
                  <a:spcPts val="0"/>
                </a:spcBef>
                <a:spcAft>
                  <a:spcPts val="0"/>
                </a:spcAft>
                <a:buClr>
                  <a:schemeClr val="lt1"/>
                </a:buClr>
                <a:buSzPts val="4600"/>
                <a:buFont typeface="Arial"/>
                <a:buNone/>
              </a:pPr>
              <a:r>
                <a:rPr lang="en-US" sz="4600">
                  <a:solidFill>
                    <a:schemeClr val="lt1"/>
                  </a:solidFill>
                  <a:latin typeface="Arial"/>
                  <a:ea typeface="Arial"/>
                  <a:cs typeface="Arial"/>
                  <a:sym typeface="Arial"/>
                </a:rPr>
                <a:t>03</a:t>
              </a:r>
              <a:endParaRPr/>
            </a:p>
          </p:txBody>
        </p:sp>
        <p:sp>
          <p:nvSpPr>
            <p:cNvPr id="219" name="Google Shape;219;p15"/>
            <p:cNvSpPr/>
            <p:nvPr/>
          </p:nvSpPr>
          <p:spPr>
            <a:xfrm>
              <a:off x="6653863" y="613720"/>
              <a:ext cx="2051635" cy="2461963"/>
            </a:xfrm>
            <a:prstGeom prst="rect">
              <a:avLst/>
            </a:prstGeom>
            <a:solidFill>
              <a:srgbClr val="3E8B1B"/>
            </a:solidFill>
            <a:ln cap="flat" cmpd="sng" w="19050">
              <a:solidFill>
                <a:srgbClr val="3E8B1B"/>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txBox="1"/>
            <p:nvPr/>
          </p:nvSpPr>
          <p:spPr>
            <a:xfrm>
              <a:off x="6653863" y="1598506"/>
              <a:ext cx="2051635" cy="1477177"/>
            </a:xfrm>
            <a:prstGeom prst="rect">
              <a:avLst/>
            </a:prstGeom>
            <a:noFill/>
            <a:ln>
              <a:noFill/>
            </a:ln>
          </p:spPr>
          <p:txBody>
            <a:bodyPr anchorCtr="0" anchor="t" bIns="330200" lIns="202650" spcFirstLastPara="1" rIns="202650" wrap="square" tIns="0">
              <a:noAutofit/>
            </a:bodyPr>
            <a:lstStyle/>
            <a:p>
              <a:pPr indent="0" lvl="0" marL="0" marR="0" rtl="0" algn="l">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Break down difficult concepts into understandable words – this class should never feel overwhelming</a:t>
              </a:r>
              <a:endParaRPr/>
            </a:p>
          </p:txBody>
        </p:sp>
        <p:sp>
          <p:nvSpPr>
            <p:cNvPr id="221" name="Google Shape;221;p15"/>
            <p:cNvSpPr/>
            <p:nvPr/>
          </p:nvSpPr>
          <p:spPr>
            <a:xfrm>
              <a:off x="6653863" y="613720"/>
              <a:ext cx="2051635" cy="9847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txBox="1"/>
            <p:nvPr/>
          </p:nvSpPr>
          <p:spPr>
            <a:xfrm>
              <a:off x="6653863" y="613720"/>
              <a:ext cx="2051635" cy="984785"/>
            </a:xfrm>
            <a:prstGeom prst="rect">
              <a:avLst/>
            </a:prstGeom>
            <a:noFill/>
            <a:ln>
              <a:noFill/>
            </a:ln>
          </p:spPr>
          <p:txBody>
            <a:bodyPr anchorCtr="0" anchor="ctr" bIns="165100" lIns="202650" spcFirstLastPara="1" rIns="202650" wrap="square" tIns="165100">
              <a:noAutofit/>
            </a:bodyPr>
            <a:lstStyle/>
            <a:p>
              <a:pPr indent="0" lvl="0" marL="0" marR="0" rtl="0" algn="l">
                <a:lnSpc>
                  <a:spcPct val="90000"/>
                </a:lnSpc>
                <a:spcBef>
                  <a:spcPts val="0"/>
                </a:spcBef>
                <a:spcAft>
                  <a:spcPts val="0"/>
                </a:spcAft>
                <a:buClr>
                  <a:schemeClr val="lt1"/>
                </a:buClr>
                <a:buSzPts val="4600"/>
                <a:buFont typeface="Arial"/>
                <a:buNone/>
              </a:pPr>
              <a:r>
                <a:rPr lang="en-US" sz="4600">
                  <a:solidFill>
                    <a:schemeClr val="lt1"/>
                  </a:solidFill>
                  <a:latin typeface="Arial"/>
                  <a:ea typeface="Arial"/>
                  <a:cs typeface="Arial"/>
                  <a:sym typeface="Arial"/>
                </a:rPr>
                <a:t>04</a:t>
              </a:r>
              <a:endParaRPr/>
            </a:p>
          </p:txBody>
        </p:sp>
        <p:sp>
          <p:nvSpPr>
            <p:cNvPr id="223" name="Google Shape;223;p15"/>
            <p:cNvSpPr/>
            <p:nvPr/>
          </p:nvSpPr>
          <p:spPr>
            <a:xfrm>
              <a:off x="8869630" y="613720"/>
              <a:ext cx="2051635" cy="2461963"/>
            </a:xfrm>
            <a:prstGeom prst="rect">
              <a:avLst/>
            </a:prstGeom>
            <a:solidFill>
              <a:srgbClr val="186923"/>
            </a:solidFill>
            <a:ln cap="flat" cmpd="sng" w="19050">
              <a:solidFill>
                <a:srgbClr val="18692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txBox="1"/>
            <p:nvPr/>
          </p:nvSpPr>
          <p:spPr>
            <a:xfrm>
              <a:off x="8869630" y="1598506"/>
              <a:ext cx="2051635" cy="1477177"/>
            </a:xfrm>
            <a:prstGeom prst="rect">
              <a:avLst/>
            </a:prstGeom>
            <a:noFill/>
            <a:ln>
              <a:noFill/>
            </a:ln>
          </p:spPr>
          <p:txBody>
            <a:bodyPr anchorCtr="0" anchor="t" bIns="330200" lIns="202650" spcFirstLastPara="1" rIns="202650" wrap="square" tIns="0">
              <a:noAutofit/>
            </a:bodyPr>
            <a:lstStyle/>
            <a:p>
              <a:pPr indent="0" lvl="0" marL="0" marR="0" rtl="0" algn="l">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Give frameworks and spot trends to give you intuition</a:t>
              </a:r>
              <a:endParaRPr/>
            </a:p>
          </p:txBody>
        </p:sp>
        <p:sp>
          <p:nvSpPr>
            <p:cNvPr id="225" name="Google Shape;225;p15"/>
            <p:cNvSpPr/>
            <p:nvPr/>
          </p:nvSpPr>
          <p:spPr>
            <a:xfrm>
              <a:off x="8869630" y="613720"/>
              <a:ext cx="2051635" cy="9847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txBox="1"/>
            <p:nvPr/>
          </p:nvSpPr>
          <p:spPr>
            <a:xfrm>
              <a:off x="8869630" y="613720"/>
              <a:ext cx="2051635" cy="984785"/>
            </a:xfrm>
            <a:prstGeom prst="rect">
              <a:avLst/>
            </a:prstGeom>
            <a:noFill/>
            <a:ln>
              <a:noFill/>
            </a:ln>
          </p:spPr>
          <p:txBody>
            <a:bodyPr anchorCtr="0" anchor="ctr" bIns="165100" lIns="202650" spcFirstLastPara="1" rIns="202650" wrap="square" tIns="165100">
              <a:noAutofit/>
            </a:bodyPr>
            <a:lstStyle/>
            <a:p>
              <a:pPr indent="0" lvl="0" marL="0" marR="0" rtl="0" algn="l">
                <a:lnSpc>
                  <a:spcPct val="90000"/>
                </a:lnSpc>
                <a:spcBef>
                  <a:spcPts val="0"/>
                </a:spcBef>
                <a:spcAft>
                  <a:spcPts val="0"/>
                </a:spcAft>
                <a:buClr>
                  <a:schemeClr val="lt1"/>
                </a:buClr>
                <a:buSzPts val="4600"/>
                <a:buFont typeface="Arial"/>
                <a:buNone/>
              </a:pPr>
              <a:r>
                <a:rPr lang="en-US" sz="4600">
                  <a:solidFill>
                    <a:schemeClr val="lt1"/>
                  </a:solidFill>
                  <a:latin typeface="Arial"/>
                  <a:ea typeface="Arial"/>
                  <a:cs typeface="Arial"/>
                  <a:sym typeface="Arial"/>
                </a:rPr>
                <a:t>05</a:t>
              </a:r>
              <a:endParaRPr/>
            </a:p>
          </p:txBody>
        </p:sp>
      </p:grpSp>
      <p:sp>
        <p:nvSpPr>
          <p:cNvPr id="227" name="Google Shape;227;p15"/>
          <p:cNvSpPr txBox="1"/>
          <p:nvPr/>
        </p:nvSpPr>
        <p:spPr>
          <a:xfrm>
            <a:off x="3570514" y="593605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 will be shocked how far we will get in 3 months!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16"/>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16"/>
          <p:cNvSpPr txBox="1"/>
          <p:nvPr>
            <p:ph type="title"/>
          </p:nvPr>
        </p:nvSpPr>
        <p:spPr>
          <a:xfrm>
            <a:off x="1028700" y="1967266"/>
            <a:ext cx="2628900" cy="25472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Play"/>
              <a:buNone/>
            </a:pPr>
            <a:r>
              <a:rPr lang="en-US" sz="3600">
                <a:solidFill>
                  <a:srgbClr val="FFFFFF"/>
                </a:solidFill>
                <a:latin typeface="Play"/>
                <a:ea typeface="Play"/>
                <a:cs typeface="Play"/>
                <a:sym typeface="Play"/>
              </a:rPr>
              <a:t>4 Pillars Diagram</a:t>
            </a:r>
            <a:endParaRPr/>
          </a:p>
        </p:txBody>
      </p:sp>
      <p:pic>
        <p:nvPicPr>
          <p:cNvPr id="235" name="Google Shape;235;p16"/>
          <p:cNvPicPr preferRelativeResize="0"/>
          <p:nvPr/>
        </p:nvPicPr>
        <p:blipFill rotWithShape="1">
          <a:blip r:embed="rId3">
            <a:alphaModFix/>
          </a:blip>
          <a:srcRect b="0" l="0" r="0" t="0"/>
          <a:stretch/>
        </p:blipFill>
        <p:spPr>
          <a:xfrm>
            <a:off x="4777316" y="1156301"/>
            <a:ext cx="6780700" cy="45430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Your Goals Should Be</a:t>
            </a:r>
            <a:endParaRPr/>
          </a:p>
        </p:txBody>
      </p:sp>
      <p:sp>
        <p:nvSpPr>
          <p:cNvPr id="241" name="Google Shape;241;p17"/>
          <p:cNvSpPr txBox="1"/>
          <p:nvPr>
            <p:ph idx="1" type="body"/>
          </p:nvPr>
        </p:nvSpPr>
        <p:spPr>
          <a:xfrm>
            <a:off x="838200" y="1825625"/>
            <a:ext cx="1083202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Don’t treat this class as a joke – try to learn something</a:t>
            </a:r>
            <a:endParaRPr/>
          </a:p>
          <a:p>
            <a:pPr indent="-228600" lvl="1" marL="685800" rtl="0" algn="l">
              <a:lnSpc>
                <a:spcPct val="90000"/>
              </a:lnSpc>
              <a:spcBef>
                <a:spcPts val="500"/>
              </a:spcBef>
              <a:spcAft>
                <a:spcPts val="0"/>
              </a:spcAft>
              <a:buClr>
                <a:schemeClr val="dk1"/>
              </a:buClr>
              <a:buSzPts val="2400"/>
              <a:buChar char="•"/>
            </a:pPr>
            <a:r>
              <a:rPr lang="en-US"/>
              <a:t>Take breaks, absences as you need them</a:t>
            </a:r>
            <a:endParaRPr/>
          </a:p>
          <a:p>
            <a:pPr indent="-228600" lvl="0" marL="228600" rtl="0" algn="l">
              <a:lnSpc>
                <a:spcPct val="90000"/>
              </a:lnSpc>
              <a:spcBef>
                <a:spcPts val="1000"/>
              </a:spcBef>
              <a:spcAft>
                <a:spcPts val="0"/>
              </a:spcAft>
              <a:buClr>
                <a:schemeClr val="dk1"/>
              </a:buClr>
              <a:buSzPts val="2800"/>
              <a:buChar char="•"/>
            </a:pPr>
            <a:r>
              <a:rPr lang="en-US"/>
              <a:t>Be open minded to learning from many disciplines</a:t>
            </a:r>
            <a:endParaRPr/>
          </a:p>
          <a:p>
            <a:pPr indent="-228600" lvl="0" marL="228600" rtl="0" algn="l">
              <a:lnSpc>
                <a:spcPct val="90000"/>
              </a:lnSpc>
              <a:spcBef>
                <a:spcPts val="1000"/>
              </a:spcBef>
              <a:spcAft>
                <a:spcPts val="0"/>
              </a:spcAft>
              <a:buClr>
                <a:schemeClr val="dk1"/>
              </a:buClr>
              <a:buSzPts val="2800"/>
              <a:buChar char="•"/>
            </a:pPr>
            <a:r>
              <a:rPr lang="en-US"/>
              <a:t>Try to imagine how your practice and research can adapt</a:t>
            </a:r>
            <a:endParaRPr/>
          </a:p>
          <a:p>
            <a:pPr indent="-228600" lvl="0" marL="228600" rtl="0" algn="l">
              <a:lnSpc>
                <a:spcPct val="90000"/>
              </a:lnSpc>
              <a:spcBef>
                <a:spcPts val="1000"/>
              </a:spcBef>
              <a:spcAft>
                <a:spcPts val="0"/>
              </a:spcAft>
              <a:buClr>
                <a:schemeClr val="dk1"/>
              </a:buClr>
              <a:buSzPts val="2800"/>
              <a:buChar char="•"/>
            </a:pPr>
            <a:r>
              <a:rPr lang="en-US"/>
              <a:t>Give feedback!</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descr="Exercise is a key component of overall wellness 💪🧠 It’s why we have a  fitness center right in Roper Hall for our medical students!" id="247" name="Google Shape;247;p18"/>
          <p:cNvPicPr preferRelativeResize="0"/>
          <p:nvPr/>
        </p:nvPicPr>
        <p:blipFill rotWithShape="1">
          <a:blip r:embed="rId3">
            <a:alphaModFix/>
          </a:blip>
          <a:srcRect b="0" l="0" r="0" t="0"/>
          <a:stretch/>
        </p:blipFill>
        <p:spPr>
          <a:xfrm>
            <a:off x="8338458" y="365125"/>
            <a:ext cx="3516085" cy="6257794"/>
          </a:xfrm>
          <a:prstGeom prst="rect">
            <a:avLst/>
          </a:prstGeom>
          <a:noFill/>
          <a:ln>
            <a:noFill/>
          </a:ln>
        </p:spPr>
      </p:pic>
      <p:sp>
        <p:nvSpPr>
          <p:cNvPr id="248" name="Google Shape;24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Tips for Success in This Class</a:t>
            </a:r>
            <a:endParaRPr/>
          </a:p>
        </p:txBody>
      </p:sp>
      <p:sp>
        <p:nvSpPr>
          <p:cNvPr id="249" name="Google Shape;249;p18"/>
          <p:cNvSpPr txBox="1"/>
          <p:nvPr>
            <p:ph idx="1" type="body"/>
          </p:nvPr>
        </p:nvSpPr>
        <p:spPr>
          <a:xfrm>
            <a:off x="587829" y="1825625"/>
            <a:ext cx="7652657" cy="466725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You get out what you put in</a:t>
            </a:r>
            <a:endParaRPr/>
          </a:p>
          <a:p>
            <a:pPr indent="-228600" lvl="0" marL="228600" rtl="0" algn="l">
              <a:lnSpc>
                <a:spcPct val="90000"/>
              </a:lnSpc>
              <a:spcBef>
                <a:spcPts val="1000"/>
              </a:spcBef>
              <a:spcAft>
                <a:spcPts val="0"/>
              </a:spcAft>
              <a:buClr>
                <a:schemeClr val="dk1"/>
              </a:buClr>
              <a:buSzPts val="2800"/>
              <a:buChar char="•"/>
            </a:pPr>
            <a:r>
              <a:rPr lang="en-US"/>
              <a:t>This class is truly multidisciplinary, so learn to think like an engineer</a:t>
            </a:r>
            <a:endParaRPr/>
          </a:p>
          <a:p>
            <a:pPr indent="-228600" lvl="1" marL="685800" rtl="0" algn="l">
              <a:lnSpc>
                <a:spcPct val="90000"/>
              </a:lnSpc>
              <a:spcBef>
                <a:spcPts val="500"/>
              </a:spcBef>
              <a:spcAft>
                <a:spcPts val="0"/>
              </a:spcAft>
              <a:buClr>
                <a:schemeClr val="dk1"/>
              </a:buClr>
              <a:buSzPts val="2400"/>
              <a:buChar char="•"/>
            </a:pPr>
            <a:r>
              <a:rPr lang="en-US"/>
              <a:t>Ask lots of questions!</a:t>
            </a:r>
            <a:endParaRPr/>
          </a:p>
          <a:p>
            <a:pPr indent="-228600" lvl="0" marL="228600" rtl="0" algn="l">
              <a:lnSpc>
                <a:spcPct val="90000"/>
              </a:lnSpc>
              <a:spcBef>
                <a:spcPts val="1000"/>
              </a:spcBef>
              <a:spcAft>
                <a:spcPts val="0"/>
              </a:spcAft>
              <a:buClr>
                <a:schemeClr val="dk1"/>
              </a:buClr>
              <a:buSzPts val="2800"/>
              <a:buChar char="•"/>
            </a:pPr>
            <a:r>
              <a:rPr lang="en-US"/>
              <a:t>Give feedback in real time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9"/>
          <p:cNvSpPr txBox="1"/>
          <p:nvPr>
            <p:ph type="title"/>
          </p:nvPr>
        </p:nvSpPr>
        <p:spPr>
          <a:xfrm>
            <a:off x="4635284"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is AI?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475927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Welcome!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is AI? (Two More Definitions)</a:t>
            </a:r>
            <a:endParaRPr/>
          </a:p>
        </p:txBody>
      </p:sp>
      <p:sp>
        <p:nvSpPr>
          <p:cNvPr id="260" name="Google Shape;260;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Artificial intelligence (AI) is the capability of computational systems to perform tasks typically associated with human intelligence, such as learning, reasoning, problem-solving, perception, and decision-making.</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It is a field of research in computer science that develops and studies methods and software that enable machines to perceive their environment and use learning and intelligence to take actions that maximize their chances of achieving defined goals.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is AI?</a:t>
            </a:r>
            <a:endParaRPr/>
          </a:p>
        </p:txBody>
      </p:sp>
      <p:sp>
        <p:nvSpPr>
          <p:cNvPr id="266" name="Google Shape;266;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Approximation based on iterative improvement of operations performed on data based on a mathematical definition of success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Maybe by the end, you’ll agree with 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is AI? Turing Test</a:t>
            </a:r>
            <a:endParaRPr/>
          </a:p>
        </p:txBody>
      </p:sp>
      <p:pic>
        <p:nvPicPr>
          <p:cNvPr id="273" name="Google Shape;273;p22"/>
          <p:cNvPicPr preferRelativeResize="0"/>
          <p:nvPr/>
        </p:nvPicPr>
        <p:blipFill rotWithShape="1">
          <a:blip r:embed="rId3">
            <a:alphaModFix/>
          </a:blip>
          <a:srcRect b="0" l="0" r="0" t="0"/>
          <a:stretch/>
        </p:blipFill>
        <p:spPr>
          <a:xfrm>
            <a:off x="2947987" y="1355272"/>
            <a:ext cx="6296025" cy="4800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What is AI?</a:t>
            </a:r>
            <a:endParaRPr/>
          </a:p>
        </p:txBody>
      </p:sp>
      <p:sp>
        <p:nvSpPr>
          <p:cNvPr id="279" name="Google Shape;27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You know it when you see it?</a:t>
            </a:r>
            <a:endParaRPr/>
          </a:p>
          <a:p>
            <a:pPr indent="-228600" lvl="0" marL="228600" rtl="0" algn="l">
              <a:lnSpc>
                <a:spcPct val="90000"/>
              </a:lnSpc>
              <a:spcBef>
                <a:spcPts val="1000"/>
              </a:spcBef>
              <a:spcAft>
                <a:spcPts val="0"/>
              </a:spcAft>
              <a:buClr>
                <a:schemeClr val="dk1"/>
              </a:buClr>
              <a:buSzPts val="2800"/>
              <a:buChar char="•"/>
            </a:pPr>
            <a:r>
              <a:rPr lang="en-US"/>
              <a:t>No widely accepted definition.</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For the purposes of this class:</a:t>
            </a:r>
            <a:endParaRPr/>
          </a:p>
          <a:p>
            <a:pPr indent="-228600" lvl="1" marL="685800" rtl="0" algn="l">
              <a:lnSpc>
                <a:spcPct val="90000"/>
              </a:lnSpc>
              <a:spcBef>
                <a:spcPts val="500"/>
              </a:spcBef>
              <a:spcAft>
                <a:spcPts val="0"/>
              </a:spcAft>
              <a:buClr>
                <a:schemeClr val="dk1"/>
              </a:buClr>
              <a:buSzPts val="2400"/>
              <a:buChar char="•"/>
            </a:pPr>
            <a:r>
              <a:rPr lang="en-US"/>
              <a:t>Any computer assisted decision making system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AI vs ML</a:t>
            </a:r>
            <a:endParaRPr/>
          </a:p>
        </p:txBody>
      </p:sp>
      <p:pic>
        <p:nvPicPr>
          <p:cNvPr descr="AI vs Machine Learning vs Deep Learning: Understanding the ..." id="286" name="Google Shape;286;p24"/>
          <p:cNvPicPr preferRelativeResize="0"/>
          <p:nvPr/>
        </p:nvPicPr>
        <p:blipFill rotWithShape="1">
          <a:blip r:embed="rId3">
            <a:alphaModFix/>
          </a:blip>
          <a:srcRect b="0" l="0" r="0" t="0"/>
          <a:stretch/>
        </p:blipFill>
        <p:spPr>
          <a:xfrm>
            <a:off x="1021645" y="1792288"/>
            <a:ext cx="10332155" cy="43440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25"/>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3" name="Google Shape;293;p25"/>
          <p:cNvSpPr txBox="1"/>
          <p:nvPr>
            <p:ph type="title"/>
          </p:nvPr>
        </p:nvSpPr>
        <p:spPr>
          <a:xfrm>
            <a:off x="6745298" y="669925"/>
            <a:ext cx="4208403"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Brief history of AI</a:t>
            </a:r>
            <a:endParaRPr/>
          </a:p>
        </p:txBody>
      </p:sp>
      <p:pic>
        <p:nvPicPr>
          <p:cNvPr descr="undefined" id="294" name="Google Shape;294;p25"/>
          <p:cNvPicPr preferRelativeResize="0"/>
          <p:nvPr/>
        </p:nvPicPr>
        <p:blipFill rotWithShape="1">
          <a:blip r:embed="rId3">
            <a:alphaModFix/>
          </a:blip>
          <a:srcRect b="16079" l="0" r="-1" t="29117"/>
          <a:stretch/>
        </p:blipFill>
        <p:spPr>
          <a:xfrm>
            <a:off x="3580306" y="1159416"/>
            <a:ext cx="2971800" cy="2101482"/>
          </a:xfrm>
          <a:prstGeom prst="rect">
            <a:avLst/>
          </a:prstGeom>
          <a:noFill/>
          <a:ln>
            <a:noFill/>
          </a:ln>
        </p:spPr>
      </p:pic>
      <p:pic>
        <p:nvPicPr>
          <p:cNvPr descr="undefined" id="295" name="Google Shape;295;p25"/>
          <p:cNvPicPr preferRelativeResize="0"/>
          <p:nvPr/>
        </p:nvPicPr>
        <p:blipFill rotWithShape="1">
          <a:blip r:embed="rId4">
            <a:alphaModFix/>
          </a:blip>
          <a:srcRect b="20566" l="0" r="0" t="24371"/>
          <a:stretch/>
        </p:blipFill>
        <p:spPr>
          <a:xfrm>
            <a:off x="3582120" y="3411753"/>
            <a:ext cx="2971800" cy="2111397"/>
          </a:xfrm>
          <a:prstGeom prst="rect">
            <a:avLst/>
          </a:prstGeom>
          <a:noFill/>
          <a:ln>
            <a:noFill/>
          </a:ln>
        </p:spPr>
      </p:pic>
      <p:cxnSp>
        <p:nvCxnSpPr>
          <p:cNvPr id="296" name="Google Shape;296;p25"/>
          <p:cNvCxnSpPr/>
          <p:nvPr/>
        </p:nvCxnSpPr>
        <p:spPr>
          <a:xfrm rot="10800000">
            <a:off x="6745298" y="2026340"/>
            <a:ext cx="5446702" cy="0"/>
          </a:xfrm>
          <a:prstGeom prst="straightConnector1">
            <a:avLst/>
          </a:prstGeom>
          <a:noFill/>
          <a:ln cap="flat" cmpd="sng" w="12700">
            <a:solidFill>
              <a:schemeClr val="accent2"/>
            </a:solidFill>
            <a:prstDash val="solid"/>
            <a:miter lim="800000"/>
            <a:headEnd len="sm" w="sm" type="none"/>
            <a:tailEnd len="sm" w="sm" type="none"/>
          </a:ln>
        </p:spPr>
      </p:cxnSp>
      <p:pic>
        <p:nvPicPr>
          <p:cNvPr id="297" name="Google Shape;297;p25"/>
          <p:cNvPicPr preferRelativeResize="0"/>
          <p:nvPr/>
        </p:nvPicPr>
        <p:blipFill rotWithShape="1">
          <a:blip r:embed="rId5">
            <a:alphaModFix/>
          </a:blip>
          <a:srcRect b="16573" l="0" r="0" t="14367"/>
          <a:stretch/>
        </p:blipFill>
        <p:spPr>
          <a:xfrm>
            <a:off x="415314" y="1159416"/>
            <a:ext cx="2971800" cy="2052325"/>
          </a:xfrm>
          <a:prstGeom prst="rect">
            <a:avLst/>
          </a:prstGeom>
          <a:noFill/>
          <a:ln>
            <a:noFill/>
          </a:ln>
        </p:spPr>
      </p:pic>
      <p:cxnSp>
        <p:nvCxnSpPr>
          <p:cNvPr id="298" name="Google Shape;298;p25"/>
          <p:cNvCxnSpPr/>
          <p:nvPr/>
        </p:nvCxnSpPr>
        <p:spPr>
          <a:xfrm>
            <a:off x="654776" y="0"/>
            <a:ext cx="0" cy="6858000"/>
          </a:xfrm>
          <a:prstGeom prst="straightConnector1">
            <a:avLst/>
          </a:prstGeom>
          <a:noFill/>
          <a:ln cap="flat" cmpd="sng" w="12700">
            <a:solidFill>
              <a:schemeClr val="accent2"/>
            </a:solidFill>
            <a:prstDash val="solid"/>
            <a:miter lim="800000"/>
            <a:headEnd len="sm" w="sm" type="none"/>
            <a:tailEnd len="sm" w="sm" type="none"/>
          </a:ln>
        </p:spPr>
      </p:cxnSp>
      <p:pic>
        <p:nvPicPr>
          <p:cNvPr descr="undefined" id="299" name="Google Shape;299;p25"/>
          <p:cNvPicPr preferRelativeResize="0"/>
          <p:nvPr/>
        </p:nvPicPr>
        <p:blipFill rotWithShape="1">
          <a:blip r:embed="rId6">
            <a:alphaModFix/>
          </a:blip>
          <a:srcRect b="1" l="10136" r="8309" t="0"/>
          <a:stretch/>
        </p:blipFill>
        <p:spPr>
          <a:xfrm>
            <a:off x="415314" y="3429000"/>
            <a:ext cx="2971800" cy="2030163"/>
          </a:xfrm>
          <a:prstGeom prst="rect">
            <a:avLst/>
          </a:prstGeom>
          <a:noFill/>
          <a:ln>
            <a:noFill/>
          </a:ln>
        </p:spPr>
      </p:pic>
      <p:sp>
        <p:nvSpPr>
          <p:cNvPr id="300" name="Google Shape;300;p25"/>
          <p:cNvSpPr txBox="1"/>
          <p:nvPr>
            <p:ph idx="1" type="body"/>
          </p:nvPr>
        </p:nvSpPr>
        <p:spPr>
          <a:xfrm>
            <a:off x="6745298" y="2288833"/>
            <a:ext cx="4208403" cy="371157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n-US" sz="2000">
                <a:solidFill>
                  <a:schemeClr val="lt1"/>
                </a:solidFill>
              </a:rPr>
              <a:t>Ancient myths and legends:</a:t>
            </a:r>
            <a:endParaRPr/>
          </a:p>
          <a:p>
            <a:pPr indent="-228600" lvl="1" marL="685800" rtl="0" algn="l">
              <a:lnSpc>
                <a:spcPct val="90000"/>
              </a:lnSpc>
              <a:spcBef>
                <a:spcPts val="500"/>
              </a:spcBef>
              <a:spcAft>
                <a:spcPts val="0"/>
              </a:spcAft>
              <a:buClr>
                <a:schemeClr val="lt1"/>
              </a:buClr>
              <a:buSzPts val="2000"/>
              <a:buChar char="•"/>
            </a:pPr>
            <a:r>
              <a:rPr lang="en-US" sz="2000">
                <a:solidFill>
                  <a:schemeClr val="lt1"/>
                </a:solidFill>
              </a:rPr>
              <a:t>Talus</a:t>
            </a:r>
            <a:endParaRPr/>
          </a:p>
          <a:p>
            <a:pPr indent="-228600" lvl="1" marL="685800" rtl="0" algn="l">
              <a:lnSpc>
                <a:spcPct val="90000"/>
              </a:lnSpc>
              <a:spcBef>
                <a:spcPts val="500"/>
              </a:spcBef>
              <a:spcAft>
                <a:spcPts val="0"/>
              </a:spcAft>
              <a:buClr>
                <a:schemeClr val="lt1"/>
              </a:buClr>
              <a:buSzPts val="2000"/>
              <a:buChar char="•"/>
            </a:pPr>
            <a:r>
              <a:rPr lang="en-US" sz="2000">
                <a:solidFill>
                  <a:schemeClr val="lt1"/>
                </a:solidFill>
              </a:rPr>
              <a:t>The Golem</a:t>
            </a:r>
            <a:endParaRPr/>
          </a:p>
          <a:p>
            <a:pPr indent="-228600" lvl="1" marL="685800" rtl="0" algn="l">
              <a:lnSpc>
                <a:spcPct val="90000"/>
              </a:lnSpc>
              <a:spcBef>
                <a:spcPts val="500"/>
              </a:spcBef>
              <a:spcAft>
                <a:spcPts val="0"/>
              </a:spcAft>
              <a:buClr>
                <a:schemeClr val="lt1"/>
              </a:buClr>
              <a:buSzPts val="2000"/>
              <a:buChar char="•"/>
            </a:pPr>
            <a:r>
              <a:rPr lang="en-US" sz="2000">
                <a:solidFill>
                  <a:schemeClr val="lt1"/>
                </a:solidFill>
              </a:rPr>
              <a:t>Automata</a:t>
            </a:r>
            <a:endParaRPr/>
          </a:p>
          <a:p>
            <a:pPr indent="-228600" lvl="1" marL="685800" rtl="0" algn="l">
              <a:lnSpc>
                <a:spcPct val="90000"/>
              </a:lnSpc>
              <a:spcBef>
                <a:spcPts val="500"/>
              </a:spcBef>
              <a:spcAft>
                <a:spcPts val="0"/>
              </a:spcAft>
              <a:buClr>
                <a:schemeClr val="lt1"/>
              </a:buClr>
              <a:buSzPts val="2000"/>
              <a:buChar char="•"/>
            </a:pPr>
            <a:r>
              <a:rPr lang="en-US" sz="2000">
                <a:solidFill>
                  <a:schemeClr val="lt1"/>
                </a:solidFill>
              </a:rPr>
              <a:t>Frankenstein</a:t>
            </a:r>
            <a:endParaRPr/>
          </a:p>
          <a:p>
            <a:pPr indent="-101600" lvl="1" marL="685800" rtl="0" algn="l">
              <a:lnSpc>
                <a:spcPct val="90000"/>
              </a:lnSpc>
              <a:spcBef>
                <a:spcPts val="500"/>
              </a:spcBef>
              <a:spcAft>
                <a:spcPts val="0"/>
              </a:spcAft>
              <a:buClr>
                <a:schemeClr val="dk1"/>
              </a:buClr>
              <a:buSzPts val="2000"/>
              <a:buNone/>
            </a:pPr>
            <a:r>
              <a:t/>
            </a:r>
            <a:endParaRPr sz="2000">
              <a:solidFill>
                <a:schemeClr val="lt1"/>
              </a:solidFill>
            </a:endParaRPr>
          </a:p>
          <a:p>
            <a:pPr indent="-101600" lvl="0" marL="228600" rtl="0" algn="l">
              <a:lnSpc>
                <a:spcPct val="90000"/>
              </a:lnSpc>
              <a:spcBef>
                <a:spcPts val="1000"/>
              </a:spcBef>
              <a:spcAft>
                <a:spcPts val="0"/>
              </a:spcAft>
              <a:buClr>
                <a:schemeClr val="dk1"/>
              </a:buClr>
              <a:buSzPts val="2000"/>
              <a:buNone/>
            </a:pPr>
            <a:r>
              <a:t/>
            </a:r>
            <a:endParaRPr sz="20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Brief History of AI</a:t>
            </a:r>
            <a:endParaRPr/>
          </a:p>
        </p:txBody>
      </p:sp>
      <p:sp>
        <p:nvSpPr>
          <p:cNvPr id="307" name="Google Shape;307;p26"/>
          <p:cNvSpPr txBox="1"/>
          <p:nvPr>
            <p:ph idx="1" type="body"/>
          </p:nvPr>
        </p:nvSpPr>
        <p:spPr>
          <a:xfrm>
            <a:off x="838200" y="1825625"/>
            <a:ext cx="4430486" cy="4836432"/>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Great logicians: </a:t>
            </a:r>
            <a:endParaRPr/>
          </a:p>
          <a:p>
            <a:pPr indent="-228600" lvl="1" marL="685800" rtl="0" algn="l">
              <a:lnSpc>
                <a:spcPct val="90000"/>
              </a:lnSpc>
              <a:spcBef>
                <a:spcPts val="500"/>
              </a:spcBef>
              <a:spcAft>
                <a:spcPts val="0"/>
              </a:spcAft>
              <a:buClr>
                <a:schemeClr val="dk1"/>
              </a:buClr>
              <a:buSzPct val="100000"/>
              <a:buChar char="•"/>
            </a:pPr>
            <a:r>
              <a:rPr lang="en-US"/>
              <a:t>Al Khwarizmi</a:t>
            </a:r>
            <a:endParaRPr/>
          </a:p>
          <a:p>
            <a:pPr indent="-228600" lvl="1" marL="685800" rtl="0" algn="l">
              <a:lnSpc>
                <a:spcPct val="90000"/>
              </a:lnSpc>
              <a:spcBef>
                <a:spcPts val="500"/>
              </a:spcBef>
              <a:spcAft>
                <a:spcPts val="0"/>
              </a:spcAft>
              <a:buClr>
                <a:schemeClr val="dk1"/>
              </a:buClr>
              <a:buSzPct val="100000"/>
              <a:buChar char="•"/>
            </a:pPr>
            <a:r>
              <a:rPr lang="en-US"/>
              <a:t>Leibniz</a:t>
            </a:r>
            <a:endParaRPr/>
          </a:p>
          <a:p>
            <a:pPr indent="-228600" lvl="0" marL="228600" rtl="0" algn="l">
              <a:lnSpc>
                <a:spcPct val="90000"/>
              </a:lnSpc>
              <a:spcBef>
                <a:spcPts val="1000"/>
              </a:spcBef>
              <a:spcAft>
                <a:spcPts val="0"/>
              </a:spcAft>
              <a:buClr>
                <a:schemeClr val="dk1"/>
              </a:buClr>
              <a:buSzPct val="100000"/>
              <a:buChar char="•"/>
            </a:pPr>
            <a:r>
              <a:rPr lang="en-US"/>
              <a:t>Formalization of the laws of logic</a:t>
            </a:r>
            <a:endParaRPr/>
          </a:p>
          <a:p>
            <a:pPr indent="-228600" lvl="1" marL="685800" rtl="0" algn="l">
              <a:lnSpc>
                <a:spcPct val="90000"/>
              </a:lnSpc>
              <a:spcBef>
                <a:spcPts val="500"/>
              </a:spcBef>
              <a:spcAft>
                <a:spcPts val="0"/>
              </a:spcAft>
              <a:buClr>
                <a:schemeClr val="dk1"/>
              </a:buClr>
              <a:buSzPct val="100000"/>
              <a:buChar char="•"/>
            </a:pPr>
            <a:r>
              <a:rPr lang="en-US"/>
              <a:t>Boolean logic</a:t>
            </a:r>
            <a:endParaRPr/>
          </a:p>
          <a:p>
            <a:pPr indent="-228600" lvl="0" marL="228600" rtl="0" algn="l">
              <a:lnSpc>
                <a:spcPct val="90000"/>
              </a:lnSpc>
              <a:spcBef>
                <a:spcPts val="1000"/>
              </a:spcBef>
              <a:spcAft>
                <a:spcPts val="0"/>
              </a:spcAft>
              <a:buClr>
                <a:schemeClr val="dk1"/>
              </a:buClr>
              <a:buSzPct val="100000"/>
              <a:buChar char="•"/>
            </a:pPr>
            <a:r>
              <a:rPr lang="en-US"/>
              <a:t>Turing’s machine</a:t>
            </a:r>
            <a:endParaRPr/>
          </a:p>
          <a:p>
            <a:pPr indent="-228600" lvl="1" marL="685800" rtl="0" algn="l">
              <a:lnSpc>
                <a:spcPct val="90000"/>
              </a:lnSpc>
              <a:spcBef>
                <a:spcPts val="500"/>
              </a:spcBef>
              <a:spcAft>
                <a:spcPts val="0"/>
              </a:spcAft>
              <a:buClr>
                <a:schemeClr val="dk1"/>
              </a:buClr>
              <a:buSzPct val="100000"/>
              <a:buChar char="•"/>
            </a:pPr>
            <a:r>
              <a:rPr lang="en-US"/>
              <a:t>Limitations to machine representation of logic</a:t>
            </a:r>
            <a:endParaRPr/>
          </a:p>
          <a:p>
            <a:pPr indent="-228600" lvl="1" marL="685800" rtl="0" algn="l">
              <a:lnSpc>
                <a:spcPct val="90000"/>
              </a:lnSpc>
              <a:spcBef>
                <a:spcPts val="500"/>
              </a:spcBef>
              <a:spcAft>
                <a:spcPts val="0"/>
              </a:spcAft>
              <a:buClr>
                <a:schemeClr val="dk1"/>
              </a:buClr>
              <a:buSzPct val="100000"/>
              <a:buChar char="•"/>
            </a:pPr>
            <a:r>
              <a:rPr lang="en-US"/>
              <a:t>Within that, all problems mathematically representable</a:t>
            </a:r>
            <a:endParaRPr/>
          </a:p>
          <a:p>
            <a:pPr indent="-228600" lvl="1" marL="685800" rtl="0" algn="l">
              <a:lnSpc>
                <a:spcPct val="90000"/>
              </a:lnSpc>
              <a:spcBef>
                <a:spcPts val="500"/>
              </a:spcBef>
              <a:spcAft>
                <a:spcPts val="0"/>
              </a:spcAft>
              <a:buClr>
                <a:schemeClr val="dk1"/>
              </a:buClr>
              <a:buSzPct val="100000"/>
              <a:buChar char="•"/>
            </a:pPr>
            <a:r>
              <a:rPr lang="en-US"/>
              <a:t>Outlined the theoretical capabilities of a computer</a:t>
            </a:r>
            <a:endParaRPr/>
          </a:p>
          <a:p>
            <a:pPr indent="-64135" lvl="0" marL="228600" rtl="0" algn="l">
              <a:lnSpc>
                <a:spcPct val="90000"/>
              </a:lnSpc>
              <a:spcBef>
                <a:spcPts val="1000"/>
              </a:spcBef>
              <a:spcAft>
                <a:spcPts val="0"/>
              </a:spcAft>
              <a:buClr>
                <a:schemeClr val="dk1"/>
              </a:buClr>
              <a:buSzPct val="100000"/>
              <a:buNone/>
            </a:pPr>
            <a:r>
              <a:t/>
            </a:r>
            <a:endParaRPr/>
          </a:p>
          <a:p>
            <a:pPr indent="-87630" lvl="1" marL="685800" rtl="0" algn="l">
              <a:lnSpc>
                <a:spcPct val="90000"/>
              </a:lnSpc>
              <a:spcBef>
                <a:spcPts val="500"/>
              </a:spcBef>
              <a:spcAft>
                <a:spcPts val="0"/>
              </a:spcAft>
              <a:buClr>
                <a:schemeClr val="dk1"/>
              </a:buClr>
              <a:buSzPct val="100000"/>
              <a:buNone/>
            </a:pPr>
            <a:r>
              <a:t/>
            </a:r>
            <a:endParaRPr/>
          </a:p>
        </p:txBody>
      </p:sp>
      <p:pic>
        <p:nvPicPr>
          <p:cNvPr descr="Chest-length metal statue of bearded man in robes and turban holding a book and a cubic model." id="308" name="Google Shape;308;p26"/>
          <p:cNvPicPr preferRelativeResize="0"/>
          <p:nvPr/>
        </p:nvPicPr>
        <p:blipFill rotWithShape="1">
          <a:blip r:embed="rId3">
            <a:alphaModFix/>
          </a:blip>
          <a:srcRect b="0" l="0" r="0" t="0"/>
          <a:stretch/>
        </p:blipFill>
        <p:spPr>
          <a:xfrm>
            <a:off x="8964543" y="151800"/>
            <a:ext cx="2889793" cy="3849494"/>
          </a:xfrm>
          <a:prstGeom prst="rect">
            <a:avLst/>
          </a:prstGeom>
          <a:noFill/>
          <a:ln>
            <a:noFill/>
          </a:ln>
        </p:spPr>
      </p:pic>
      <p:pic>
        <p:nvPicPr>
          <p:cNvPr id="309" name="Google Shape;309;p26"/>
          <p:cNvPicPr preferRelativeResize="0"/>
          <p:nvPr/>
        </p:nvPicPr>
        <p:blipFill rotWithShape="1">
          <a:blip r:embed="rId4">
            <a:alphaModFix/>
          </a:blip>
          <a:srcRect b="0" l="0" r="0" t="0"/>
          <a:stretch/>
        </p:blipFill>
        <p:spPr>
          <a:xfrm>
            <a:off x="5372666" y="4298156"/>
            <a:ext cx="3562847" cy="1629002"/>
          </a:xfrm>
          <a:prstGeom prst="rect">
            <a:avLst/>
          </a:prstGeom>
          <a:noFill/>
          <a:ln>
            <a:noFill/>
          </a:ln>
        </p:spPr>
      </p:pic>
      <p:pic>
        <p:nvPicPr>
          <p:cNvPr id="310" name="Google Shape;310;p26"/>
          <p:cNvPicPr preferRelativeResize="0"/>
          <p:nvPr/>
        </p:nvPicPr>
        <p:blipFill rotWithShape="1">
          <a:blip r:embed="rId5">
            <a:alphaModFix/>
          </a:blip>
          <a:srcRect b="0" l="0" r="0" t="0"/>
          <a:stretch/>
        </p:blipFill>
        <p:spPr>
          <a:xfrm>
            <a:off x="8964543" y="4188507"/>
            <a:ext cx="2897840" cy="22093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Aside: Logic Gates</a:t>
            </a:r>
            <a:endParaRPr/>
          </a:p>
        </p:txBody>
      </p:sp>
      <p:pic>
        <p:nvPicPr>
          <p:cNvPr id="316" name="Google Shape;316;p27"/>
          <p:cNvPicPr preferRelativeResize="0"/>
          <p:nvPr/>
        </p:nvPicPr>
        <p:blipFill rotWithShape="1">
          <a:blip r:embed="rId3">
            <a:alphaModFix/>
          </a:blip>
          <a:srcRect b="10545" l="7861" r="6812" t="10543"/>
          <a:stretch/>
        </p:blipFill>
        <p:spPr>
          <a:xfrm>
            <a:off x="968828" y="1838346"/>
            <a:ext cx="2064657" cy="1105054"/>
          </a:xfrm>
          <a:prstGeom prst="rect">
            <a:avLst/>
          </a:prstGeom>
          <a:noFill/>
          <a:ln>
            <a:noFill/>
          </a:ln>
        </p:spPr>
      </p:pic>
      <p:sp>
        <p:nvSpPr>
          <p:cNvPr id="317" name="Google Shape;317;p27"/>
          <p:cNvSpPr txBox="1"/>
          <p:nvPr/>
        </p:nvSpPr>
        <p:spPr>
          <a:xfrm>
            <a:off x="1553028" y="3091058"/>
            <a:ext cx="14804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AND</a:t>
            </a:r>
            <a:endParaRPr/>
          </a:p>
        </p:txBody>
      </p:sp>
      <p:pic>
        <p:nvPicPr>
          <p:cNvPr id="318" name="Google Shape;318;p27"/>
          <p:cNvPicPr preferRelativeResize="0"/>
          <p:nvPr/>
        </p:nvPicPr>
        <p:blipFill rotWithShape="1">
          <a:blip r:embed="rId4">
            <a:alphaModFix/>
          </a:blip>
          <a:srcRect b="0" l="0" r="0" t="0"/>
          <a:stretch/>
        </p:blipFill>
        <p:spPr>
          <a:xfrm>
            <a:off x="1196199" y="3925730"/>
            <a:ext cx="1381318" cy="2257740"/>
          </a:xfrm>
          <a:prstGeom prst="rect">
            <a:avLst/>
          </a:prstGeom>
          <a:noFill/>
          <a:ln>
            <a:noFill/>
          </a:ln>
        </p:spPr>
      </p:pic>
      <p:pic>
        <p:nvPicPr>
          <p:cNvPr id="319" name="Google Shape;319;p27"/>
          <p:cNvPicPr preferRelativeResize="0"/>
          <p:nvPr/>
        </p:nvPicPr>
        <p:blipFill rotWithShape="1">
          <a:blip r:embed="rId5">
            <a:alphaModFix/>
          </a:blip>
          <a:srcRect b="14700" l="0" r="0" t="13249"/>
          <a:stretch/>
        </p:blipFill>
        <p:spPr>
          <a:xfrm>
            <a:off x="3661228" y="1827217"/>
            <a:ext cx="1971950" cy="1105054"/>
          </a:xfrm>
          <a:prstGeom prst="rect">
            <a:avLst/>
          </a:prstGeom>
          <a:noFill/>
          <a:ln>
            <a:noFill/>
          </a:ln>
        </p:spPr>
      </p:pic>
      <p:sp>
        <p:nvSpPr>
          <p:cNvPr id="320" name="Google Shape;320;p27"/>
          <p:cNvSpPr txBox="1"/>
          <p:nvPr/>
        </p:nvSpPr>
        <p:spPr>
          <a:xfrm>
            <a:off x="4355921" y="3091058"/>
            <a:ext cx="127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OR</a:t>
            </a:r>
            <a:endParaRPr/>
          </a:p>
        </p:txBody>
      </p:sp>
      <p:pic>
        <p:nvPicPr>
          <p:cNvPr id="321" name="Google Shape;321;p27"/>
          <p:cNvPicPr preferRelativeResize="0"/>
          <p:nvPr/>
        </p:nvPicPr>
        <p:blipFill rotWithShape="1">
          <a:blip r:embed="rId6">
            <a:alphaModFix/>
          </a:blip>
          <a:srcRect b="0" l="0" r="0" t="0"/>
          <a:stretch/>
        </p:blipFill>
        <p:spPr>
          <a:xfrm>
            <a:off x="3966070" y="3925730"/>
            <a:ext cx="1362265" cy="2267266"/>
          </a:xfrm>
          <a:prstGeom prst="rect">
            <a:avLst/>
          </a:prstGeom>
          <a:noFill/>
          <a:ln>
            <a:noFill/>
          </a:ln>
        </p:spPr>
      </p:pic>
      <p:pic>
        <p:nvPicPr>
          <p:cNvPr id="322" name="Google Shape;322;p27"/>
          <p:cNvPicPr preferRelativeResize="0"/>
          <p:nvPr/>
        </p:nvPicPr>
        <p:blipFill rotWithShape="1">
          <a:blip r:embed="rId7">
            <a:alphaModFix/>
          </a:blip>
          <a:srcRect b="0" l="0" r="0" t="0"/>
          <a:stretch/>
        </p:blipFill>
        <p:spPr>
          <a:xfrm>
            <a:off x="6260921" y="1838346"/>
            <a:ext cx="2229161" cy="1105054"/>
          </a:xfrm>
          <a:prstGeom prst="rect">
            <a:avLst/>
          </a:prstGeom>
          <a:noFill/>
          <a:ln>
            <a:noFill/>
          </a:ln>
        </p:spPr>
      </p:pic>
      <p:sp>
        <p:nvSpPr>
          <p:cNvPr id="323" name="Google Shape;323;p27"/>
          <p:cNvSpPr txBox="1"/>
          <p:nvPr/>
        </p:nvSpPr>
        <p:spPr>
          <a:xfrm>
            <a:off x="6955614" y="3091058"/>
            <a:ext cx="127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XOR</a:t>
            </a:r>
            <a:endParaRPr/>
          </a:p>
        </p:txBody>
      </p:sp>
      <p:pic>
        <p:nvPicPr>
          <p:cNvPr id="324" name="Google Shape;324;p27"/>
          <p:cNvPicPr preferRelativeResize="0"/>
          <p:nvPr/>
        </p:nvPicPr>
        <p:blipFill rotWithShape="1">
          <a:blip r:embed="rId8">
            <a:alphaModFix/>
          </a:blip>
          <a:srcRect b="0" l="0" r="0" t="0"/>
          <a:stretch/>
        </p:blipFill>
        <p:spPr>
          <a:xfrm>
            <a:off x="6680079" y="3882861"/>
            <a:ext cx="1390844" cy="2343477"/>
          </a:xfrm>
          <a:prstGeom prst="rect">
            <a:avLst/>
          </a:prstGeom>
          <a:noFill/>
          <a:ln>
            <a:noFill/>
          </a:ln>
        </p:spPr>
      </p:pic>
      <p:pic>
        <p:nvPicPr>
          <p:cNvPr id="325" name="Google Shape;325;p27"/>
          <p:cNvPicPr preferRelativeResize="0"/>
          <p:nvPr/>
        </p:nvPicPr>
        <p:blipFill rotWithShape="1">
          <a:blip r:embed="rId9">
            <a:alphaModFix/>
          </a:blip>
          <a:srcRect b="0" l="0" r="0" t="0"/>
          <a:stretch/>
        </p:blipFill>
        <p:spPr>
          <a:xfrm>
            <a:off x="9027324" y="1838346"/>
            <a:ext cx="2114845" cy="1124107"/>
          </a:xfrm>
          <a:prstGeom prst="rect">
            <a:avLst/>
          </a:prstGeom>
          <a:noFill/>
          <a:ln>
            <a:noFill/>
          </a:ln>
        </p:spPr>
      </p:pic>
      <p:pic>
        <p:nvPicPr>
          <p:cNvPr id="326" name="Google Shape;326;p27"/>
          <p:cNvPicPr preferRelativeResize="0"/>
          <p:nvPr/>
        </p:nvPicPr>
        <p:blipFill rotWithShape="1">
          <a:blip r:embed="rId10">
            <a:alphaModFix/>
          </a:blip>
          <a:srcRect b="0" l="0" r="0" t="0"/>
          <a:stretch/>
        </p:blipFill>
        <p:spPr>
          <a:xfrm>
            <a:off x="9422666" y="3930492"/>
            <a:ext cx="1324160" cy="2248214"/>
          </a:xfrm>
          <a:prstGeom prst="rect">
            <a:avLst/>
          </a:prstGeom>
          <a:noFill/>
          <a:ln>
            <a:noFill/>
          </a:ln>
        </p:spPr>
      </p:pic>
      <p:sp>
        <p:nvSpPr>
          <p:cNvPr id="327" name="Google Shape;327;p27"/>
          <p:cNvSpPr txBox="1"/>
          <p:nvPr/>
        </p:nvSpPr>
        <p:spPr>
          <a:xfrm>
            <a:off x="9701895" y="3059668"/>
            <a:ext cx="13241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IMPLY</a:t>
            </a:r>
            <a:endParaRPr/>
          </a:p>
        </p:txBody>
      </p:sp>
      <p:cxnSp>
        <p:nvCxnSpPr>
          <p:cNvPr id="328" name="Google Shape;328;p27"/>
          <p:cNvCxnSpPr>
            <a:stCxn id="315" idx="0"/>
          </p:cNvCxnSpPr>
          <p:nvPr/>
        </p:nvCxnSpPr>
        <p:spPr>
          <a:xfrm>
            <a:off x="6096000" y="365125"/>
            <a:ext cx="0" cy="6238800"/>
          </a:xfrm>
          <a:prstGeom prst="straightConnector1">
            <a:avLst/>
          </a:prstGeom>
          <a:noFill/>
          <a:ln cap="flat" cmpd="sng" w="19050">
            <a:solidFill>
              <a:schemeClr val="dk1"/>
            </a:solidFill>
            <a:prstDash val="dash"/>
            <a:round/>
            <a:headEnd len="sm" w="sm" type="none"/>
            <a:tailEnd len="sm" w="sm" type="none"/>
          </a:ln>
        </p:spPr>
      </p:cxnSp>
      <p:pic>
        <p:nvPicPr>
          <p:cNvPr id="329" name="Google Shape;329;p27"/>
          <p:cNvPicPr preferRelativeResize="0"/>
          <p:nvPr/>
        </p:nvPicPr>
        <p:blipFill rotWithShape="1">
          <a:blip r:embed="rId11">
            <a:alphaModFix/>
          </a:blip>
          <a:srcRect b="0" l="0" r="0" t="0"/>
          <a:stretch/>
        </p:blipFill>
        <p:spPr>
          <a:xfrm>
            <a:off x="1552563" y="1874071"/>
            <a:ext cx="3481813" cy="43522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Brief History of AI</a:t>
            </a:r>
            <a:endParaRPr/>
          </a:p>
        </p:txBody>
      </p:sp>
      <p:sp>
        <p:nvSpPr>
          <p:cNvPr id="335" name="Google Shape;335;p28"/>
          <p:cNvSpPr txBox="1"/>
          <p:nvPr>
            <p:ph idx="1" type="body"/>
          </p:nvPr>
        </p:nvSpPr>
        <p:spPr>
          <a:xfrm>
            <a:off x="838200" y="1825625"/>
            <a:ext cx="52578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Realization of Turing’s machine</a:t>
            </a:r>
            <a:endParaRPr/>
          </a:p>
          <a:p>
            <a:pPr indent="-228600" lvl="1" marL="685800" rtl="0" algn="l">
              <a:lnSpc>
                <a:spcPct val="90000"/>
              </a:lnSpc>
              <a:spcBef>
                <a:spcPts val="500"/>
              </a:spcBef>
              <a:spcAft>
                <a:spcPts val="0"/>
              </a:spcAft>
              <a:buClr>
                <a:schemeClr val="dk1"/>
              </a:buClr>
              <a:buSzPts val="2400"/>
              <a:buChar char="•"/>
            </a:pPr>
            <a:r>
              <a:rPr lang="en-US"/>
              <a:t>Current state, input can perform certain transitions to new state</a:t>
            </a:r>
            <a:endParaRPr/>
          </a:p>
          <a:p>
            <a:pPr indent="-228600" lvl="1" marL="685800" rtl="0" algn="l">
              <a:lnSpc>
                <a:spcPct val="90000"/>
              </a:lnSpc>
              <a:spcBef>
                <a:spcPts val="500"/>
              </a:spcBef>
              <a:spcAft>
                <a:spcPts val="0"/>
              </a:spcAft>
              <a:buClr>
                <a:schemeClr val="dk1"/>
              </a:buClr>
              <a:buSzPts val="2400"/>
              <a:buChar char="•"/>
            </a:pPr>
            <a:r>
              <a:rPr lang="en-US"/>
              <a:t>Stored program computer</a:t>
            </a:r>
            <a:endParaRPr/>
          </a:p>
          <a:p>
            <a:pPr indent="-228600" lvl="0" marL="228600" rtl="0" algn="l">
              <a:lnSpc>
                <a:spcPct val="90000"/>
              </a:lnSpc>
              <a:spcBef>
                <a:spcPts val="1000"/>
              </a:spcBef>
              <a:spcAft>
                <a:spcPts val="0"/>
              </a:spcAft>
              <a:buClr>
                <a:schemeClr val="dk1"/>
              </a:buClr>
              <a:buSzPts val="2800"/>
              <a:buChar char="•"/>
            </a:pPr>
            <a:r>
              <a:rPr lang="en-US"/>
              <a:t>Supercomputers in the 1940s</a:t>
            </a:r>
            <a:endParaRPr/>
          </a:p>
          <a:p>
            <a:pPr indent="-228600" lvl="1" marL="685800" rtl="0" algn="l">
              <a:lnSpc>
                <a:spcPct val="90000"/>
              </a:lnSpc>
              <a:spcBef>
                <a:spcPts val="500"/>
              </a:spcBef>
              <a:spcAft>
                <a:spcPts val="0"/>
              </a:spcAft>
              <a:buClr>
                <a:schemeClr val="dk1"/>
              </a:buClr>
              <a:buSzPts val="2400"/>
              <a:buChar char="•"/>
            </a:pPr>
            <a:r>
              <a:rPr lang="en-US"/>
              <a:t>Colossal machines meant to replicate Turing’s machine</a:t>
            </a:r>
            <a:endParaRPr/>
          </a:p>
          <a:p>
            <a:pPr indent="-228600" lvl="0" marL="228600" rtl="0" algn="l">
              <a:lnSpc>
                <a:spcPct val="90000"/>
              </a:lnSpc>
              <a:spcBef>
                <a:spcPts val="1000"/>
              </a:spcBef>
              <a:spcAft>
                <a:spcPts val="0"/>
              </a:spcAft>
              <a:buClr>
                <a:schemeClr val="dk1"/>
              </a:buClr>
              <a:buSzPts val="2800"/>
              <a:buChar char="•"/>
            </a:pPr>
            <a:r>
              <a:rPr lang="en-US"/>
              <a:t>In the 1960s, first applications to medicine begin.</a:t>
            </a:r>
            <a:endParaRPr/>
          </a:p>
        </p:txBody>
      </p:sp>
      <p:pic>
        <p:nvPicPr>
          <p:cNvPr descr="undefined" id="336" name="Google Shape;336;p28"/>
          <p:cNvPicPr preferRelativeResize="0"/>
          <p:nvPr/>
        </p:nvPicPr>
        <p:blipFill rotWithShape="1">
          <a:blip r:embed="rId3">
            <a:alphaModFix/>
          </a:blip>
          <a:srcRect b="0" l="0" r="0" t="0"/>
          <a:stretch/>
        </p:blipFill>
        <p:spPr>
          <a:xfrm>
            <a:off x="7228113" y="111125"/>
            <a:ext cx="4572000" cy="3429000"/>
          </a:xfrm>
          <a:prstGeom prst="rect">
            <a:avLst/>
          </a:prstGeom>
          <a:noFill/>
          <a:ln>
            <a:noFill/>
          </a:ln>
        </p:spPr>
      </p:pic>
      <p:pic>
        <p:nvPicPr>
          <p:cNvPr id="337" name="Google Shape;337;p28"/>
          <p:cNvPicPr preferRelativeResize="0"/>
          <p:nvPr/>
        </p:nvPicPr>
        <p:blipFill rotWithShape="1">
          <a:blip r:embed="rId4">
            <a:alphaModFix/>
          </a:blip>
          <a:srcRect b="0" l="0" r="0" t="0"/>
          <a:stretch/>
        </p:blipFill>
        <p:spPr>
          <a:xfrm>
            <a:off x="7228112" y="3540125"/>
            <a:ext cx="4571999" cy="33101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sp>
        <p:nvSpPr>
          <p:cNvPr id="342" name="Google Shape;342;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3" name="Google Shape;343;p29"/>
          <p:cNvSpPr/>
          <p:nvPr/>
        </p:nvSpPr>
        <p:spPr>
          <a:xfrm>
            <a:off x="409575" y="633619"/>
            <a:ext cx="4279383" cy="5495925"/>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4" name="Google Shape;344;p29"/>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Play"/>
              <a:buNone/>
            </a:pPr>
            <a:r>
              <a:rPr lang="en-US" sz="2800"/>
              <a:t>1960s: ELIZA</a:t>
            </a:r>
            <a:endParaRPr/>
          </a:p>
        </p:txBody>
      </p:sp>
      <p:sp>
        <p:nvSpPr>
          <p:cNvPr id="345" name="Google Shape;345;p29"/>
          <p:cNvSpPr/>
          <p:nvPr/>
        </p:nvSpPr>
        <p:spPr>
          <a:xfrm>
            <a:off x="345567" y="117043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6" name="Google Shape;346;p29"/>
          <p:cNvSpPr/>
          <p:nvPr/>
        </p:nvSpPr>
        <p:spPr>
          <a:xfrm>
            <a:off x="877459" y="2121408"/>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7" name="Google Shape;347;p29"/>
          <p:cNvSpPr txBox="1"/>
          <p:nvPr>
            <p:ph idx="1" type="body"/>
          </p:nvPr>
        </p:nvSpPr>
        <p:spPr>
          <a:xfrm>
            <a:off x="841247" y="2359152"/>
            <a:ext cx="3410712" cy="342504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t>First “chatterbot”</a:t>
            </a:r>
            <a:endParaRPr/>
          </a:p>
          <a:p>
            <a:pPr indent="-228600" lvl="0" marL="228600" rtl="0" algn="l">
              <a:lnSpc>
                <a:spcPct val="90000"/>
              </a:lnSpc>
              <a:spcBef>
                <a:spcPts val="1000"/>
              </a:spcBef>
              <a:spcAft>
                <a:spcPts val="0"/>
              </a:spcAft>
              <a:buClr>
                <a:schemeClr val="dk1"/>
              </a:buClr>
              <a:buSzPts val="1700"/>
              <a:buChar char="•"/>
            </a:pPr>
            <a:r>
              <a:rPr lang="en-US" sz="1700"/>
              <a:t>Psychotherapy bot</a:t>
            </a:r>
            <a:endParaRPr/>
          </a:p>
          <a:p>
            <a:pPr indent="-228600" lvl="0" marL="228600" rtl="0" algn="l">
              <a:lnSpc>
                <a:spcPct val="90000"/>
              </a:lnSpc>
              <a:spcBef>
                <a:spcPts val="1000"/>
              </a:spcBef>
              <a:spcAft>
                <a:spcPts val="0"/>
              </a:spcAft>
              <a:buClr>
                <a:schemeClr val="dk1"/>
              </a:buClr>
              <a:buSzPts val="1700"/>
              <a:buChar char="•"/>
            </a:pPr>
            <a:r>
              <a:rPr lang="en-US" sz="1700"/>
              <a:t>Looks for keywords, then flips question back to user</a:t>
            </a:r>
            <a:endParaRPr/>
          </a:p>
          <a:p>
            <a:pPr indent="-228600" lvl="1" marL="685800" rtl="0" algn="l">
              <a:lnSpc>
                <a:spcPct val="90000"/>
              </a:lnSpc>
              <a:spcBef>
                <a:spcPts val="500"/>
              </a:spcBef>
              <a:spcAft>
                <a:spcPts val="0"/>
              </a:spcAft>
              <a:buClr>
                <a:schemeClr val="dk1"/>
              </a:buClr>
              <a:buSzPts val="1300"/>
              <a:buChar char="•"/>
            </a:pPr>
            <a:r>
              <a:rPr lang="en-US" sz="1300"/>
              <a:t>Logic to restructure sentences, ask questions based on certain keywords</a:t>
            </a:r>
            <a:endParaRPr/>
          </a:p>
          <a:p>
            <a:pPr indent="-228600" lvl="0" marL="228600" rtl="0" algn="l">
              <a:lnSpc>
                <a:spcPct val="90000"/>
              </a:lnSpc>
              <a:spcBef>
                <a:spcPts val="1000"/>
              </a:spcBef>
              <a:spcAft>
                <a:spcPts val="0"/>
              </a:spcAft>
              <a:buClr>
                <a:schemeClr val="dk1"/>
              </a:buClr>
              <a:buSzPts val="1700"/>
              <a:buChar char="•"/>
            </a:pPr>
            <a:r>
              <a:rPr lang="en-US" sz="1700"/>
              <a:t>First time Turing test was passed</a:t>
            </a:r>
            <a:endParaRPr/>
          </a:p>
        </p:txBody>
      </p:sp>
      <p:pic>
        <p:nvPicPr>
          <p:cNvPr descr="Screenshot showing a terminal-based conversation with the ELIZA program" id="348" name="Google Shape;348;p29"/>
          <p:cNvPicPr preferRelativeResize="0"/>
          <p:nvPr/>
        </p:nvPicPr>
        <p:blipFill rotWithShape="1">
          <a:blip r:embed="rId3">
            <a:alphaModFix/>
          </a:blip>
          <a:srcRect b="3" l="0" r="21442" t="0"/>
          <a:stretch/>
        </p:blipFill>
        <p:spPr>
          <a:xfrm>
            <a:off x="5124450" y="634382"/>
            <a:ext cx="6657213" cy="54951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Today’s Agenda</a:t>
            </a:r>
            <a:endParaRPr/>
          </a:p>
        </p:txBody>
      </p:sp>
      <p:sp>
        <p:nvSpPr>
          <p:cNvPr id="101" name="Google Shape;101;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Play"/>
              <a:buAutoNum type="arabicPeriod"/>
            </a:pPr>
            <a:r>
              <a:rPr lang="en-US"/>
              <a:t>Logistics, mindset, goals</a:t>
            </a:r>
            <a:endParaRPr/>
          </a:p>
          <a:p>
            <a:pPr indent="-514350" lvl="0" marL="514350" rtl="0" algn="l">
              <a:lnSpc>
                <a:spcPct val="90000"/>
              </a:lnSpc>
              <a:spcBef>
                <a:spcPts val="1000"/>
              </a:spcBef>
              <a:spcAft>
                <a:spcPts val="0"/>
              </a:spcAft>
              <a:buClr>
                <a:schemeClr val="dk1"/>
              </a:buClr>
              <a:buSzPts val="2800"/>
              <a:buFont typeface="Play"/>
              <a:buAutoNum type="arabicPeriod"/>
            </a:pPr>
            <a:r>
              <a:rPr lang="en-US"/>
              <a:t>History of AI up to 1990</a:t>
            </a:r>
            <a:endParaRPr/>
          </a:p>
          <a:p>
            <a:pPr indent="-336550" lvl="0" marL="514350" rtl="0" algn="l">
              <a:lnSpc>
                <a:spcPct val="90000"/>
              </a:lnSpc>
              <a:spcBef>
                <a:spcPts val="1000"/>
              </a:spcBef>
              <a:spcAft>
                <a:spcPts val="0"/>
              </a:spcAft>
              <a:buClr>
                <a:schemeClr val="dk1"/>
              </a:buClr>
              <a:buSzPts val="2800"/>
              <a:buFont typeface="Play"/>
              <a:buNone/>
            </a:pPr>
            <a:r>
              <a:t/>
            </a:r>
            <a:endParaRPr/>
          </a:p>
          <a:p>
            <a:pPr indent="0" lvl="0" marL="0" rtl="0" algn="l">
              <a:lnSpc>
                <a:spcPct val="90000"/>
              </a:lnSpc>
              <a:spcBef>
                <a:spcPts val="1000"/>
              </a:spcBef>
              <a:spcAft>
                <a:spcPts val="0"/>
              </a:spcAft>
              <a:buClr>
                <a:schemeClr val="dk1"/>
              </a:buClr>
              <a:buSzPts val="2800"/>
              <a:buNone/>
            </a:pPr>
            <a:r>
              <a:rPr lang="en-US"/>
              <a:t>Brief lecture today – expect 45 min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1970’s: MYCIN system</a:t>
            </a:r>
            <a:endParaRPr/>
          </a:p>
        </p:txBody>
      </p:sp>
      <p:sp>
        <p:nvSpPr>
          <p:cNvPr id="355" name="Google Shape;355;p30"/>
          <p:cNvSpPr txBox="1"/>
          <p:nvPr>
            <p:ph idx="1" type="body"/>
          </p:nvPr>
        </p:nvSpPr>
        <p:spPr>
          <a:xfrm>
            <a:off x="-203451" y="1477282"/>
            <a:ext cx="6491514" cy="4351338"/>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dk1"/>
              </a:buClr>
              <a:buSzPts val="2400"/>
              <a:buChar char="•"/>
            </a:pPr>
            <a:r>
              <a:rPr lang="en-US"/>
              <a:t>1970’s (Stanford): MYCIN expert </a:t>
            </a:r>
            <a:endParaRPr/>
          </a:p>
          <a:p>
            <a:pPr indent="-228600" lvl="1" marL="685800" rtl="0" algn="l">
              <a:lnSpc>
                <a:spcPct val="90000"/>
              </a:lnSpc>
              <a:spcBef>
                <a:spcPts val="500"/>
              </a:spcBef>
              <a:spcAft>
                <a:spcPts val="0"/>
              </a:spcAft>
              <a:buClr>
                <a:schemeClr val="dk1"/>
              </a:buClr>
              <a:buSzPts val="2400"/>
              <a:buChar char="•"/>
            </a:pPr>
            <a:r>
              <a:rPr lang="en-US"/>
              <a:t>System for identifying bacteremia</a:t>
            </a:r>
            <a:endParaRPr/>
          </a:p>
          <a:p>
            <a:pPr indent="-228600" lvl="1" marL="685800" rtl="0" algn="l">
              <a:lnSpc>
                <a:spcPct val="90000"/>
              </a:lnSpc>
              <a:spcBef>
                <a:spcPts val="500"/>
              </a:spcBef>
              <a:spcAft>
                <a:spcPts val="0"/>
              </a:spcAft>
              <a:buClr>
                <a:schemeClr val="dk1"/>
              </a:buClr>
              <a:buSzPts val="2400"/>
              <a:buChar char="•"/>
            </a:pPr>
            <a:r>
              <a:rPr lang="en-US"/>
              <a:t>Proposed a good therapy in ~69% of cases. </a:t>
            </a:r>
            <a:endParaRPr/>
          </a:p>
        </p:txBody>
      </p:sp>
      <p:sp>
        <p:nvSpPr>
          <p:cNvPr id="356" name="Google Shape;356;p30"/>
          <p:cNvSpPr txBox="1"/>
          <p:nvPr/>
        </p:nvSpPr>
        <p:spPr>
          <a:xfrm>
            <a:off x="8857343" y="6565446"/>
            <a:ext cx="499291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Thanks to MIT 6.S867 for these slides.</a:t>
            </a:r>
            <a:endParaRPr/>
          </a:p>
        </p:txBody>
      </p:sp>
      <p:pic>
        <p:nvPicPr>
          <p:cNvPr id="357" name="Google Shape;357;p30"/>
          <p:cNvPicPr preferRelativeResize="0"/>
          <p:nvPr/>
        </p:nvPicPr>
        <p:blipFill rotWithShape="1">
          <a:blip r:embed="rId3">
            <a:alphaModFix/>
          </a:blip>
          <a:srcRect b="0" l="0" r="0" t="0"/>
          <a:stretch/>
        </p:blipFill>
        <p:spPr>
          <a:xfrm>
            <a:off x="6288063" y="830942"/>
            <a:ext cx="5720326" cy="5196115"/>
          </a:xfrm>
          <a:prstGeom prst="rect">
            <a:avLst/>
          </a:prstGeom>
          <a:noFill/>
          <a:ln>
            <a:noFill/>
          </a:ln>
        </p:spPr>
      </p:pic>
      <p:pic>
        <p:nvPicPr>
          <p:cNvPr id="358" name="Google Shape;358;p30"/>
          <p:cNvPicPr preferRelativeResize="0"/>
          <p:nvPr/>
        </p:nvPicPr>
        <p:blipFill rotWithShape="1">
          <a:blip r:embed="rId4">
            <a:alphaModFix/>
          </a:blip>
          <a:srcRect b="0" l="0" r="0" t="0"/>
          <a:stretch/>
        </p:blipFill>
        <p:spPr>
          <a:xfrm>
            <a:off x="464456" y="3428999"/>
            <a:ext cx="5439481" cy="32156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1970’s: MYCIN system</a:t>
            </a:r>
            <a:endParaRPr/>
          </a:p>
        </p:txBody>
      </p:sp>
      <p:sp>
        <p:nvSpPr>
          <p:cNvPr id="365" name="Google Shape;365;p31"/>
          <p:cNvSpPr txBox="1"/>
          <p:nvPr/>
        </p:nvSpPr>
        <p:spPr>
          <a:xfrm>
            <a:off x="3585028" y="1459855"/>
            <a:ext cx="67491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If: Patient with streptococcal bacteremia</a:t>
            </a:r>
            <a:endParaRPr/>
          </a:p>
        </p:txBody>
      </p:sp>
      <p:cxnSp>
        <p:nvCxnSpPr>
          <p:cNvPr id="366" name="Google Shape;366;p31"/>
          <p:cNvCxnSpPr>
            <a:stCxn id="365" idx="2"/>
          </p:cNvCxnSpPr>
          <p:nvPr/>
        </p:nvCxnSpPr>
        <p:spPr>
          <a:xfrm flipH="1">
            <a:off x="4963999" y="1921520"/>
            <a:ext cx="1995600" cy="1068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67" name="Google Shape;367;p31"/>
          <p:cNvCxnSpPr>
            <a:stCxn id="365" idx="2"/>
          </p:cNvCxnSpPr>
          <p:nvPr/>
        </p:nvCxnSpPr>
        <p:spPr>
          <a:xfrm>
            <a:off x="6959599" y="1921520"/>
            <a:ext cx="2300400" cy="1039500"/>
          </a:xfrm>
          <a:prstGeom prst="straightConnector1">
            <a:avLst/>
          </a:prstGeom>
          <a:noFill/>
          <a:ln cap="flat" cmpd="sng" w="19050">
            <a:solidFill>
              <a:schemeClr val="accent1"/>
            </a:solidFill>
            <a:prstDash val="solid"/>
            <a:miter lim="800000"/>
            <a:headEnd len="sm" w="sm" type="none"/>
            <a:tailEnd len="med" w="med" type="triangle"/>
          </a:ln>
        </p:spPr>
      </p:cxnSp>
      <p:sp>
        <p:nvSpPr>
          <p:cNvPr id="368" name="Google Shape;368;p31"/>
          <p:cNvSpPr txBox="1"/>
          <p:nvPr/>
        </p:nvSpPr>
        <p:spPr>
          <a:xfrm>
            <a:off x="2569029" y="3091543"/>
            <a:ext cx="525417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If: patient allergic to penicillin</a:t>
            </a:r>
            <a:endParaRPr/>
          </a:p>
        </p:txBody>
      </p:sp>
      <p:sp>
        <p:nvSpPr>
          <p:cNvPr id="369" name="Google Shape;369;p31"/>
          <p:cNvSpPr txBox="1"/>
          <p:nvPr/>
        </p:nvSpPr>
        <p:spPr>
          <a:xfrm>
            <a:off x="7605486" y="3091543"/>
            <a:ext cx="43688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Back to knowledge base</a:t>
            </a:r>
            <a:endParaRPr/>
          </a:p>
        </p:txBody>
      </p:sp>
      <p:cxnSp>
        <p:nvCxnSpPr>
          <p:cNvPr id="370" name="Google Shape;370;p31"/>
          <p:cNvCxnSpPr>
            <a:stCxn id="369" idx="0"/>
          </p:cNvCxnSpPr>
          <p:nvPr/>
        </p:nvCxnSpPr>
        <p:spPr>
          <a:xfrm flipH="1" rot="10800000">
            <a:off x="9789886" y="2090143"/>
            <a:ext cx="2184300" cy="1001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71" name="Google Shape;371;p31"/>
          <p:cNvCxnSpPr>
            <a:stCxn id="368" idx="2"/>
          </p:cNvCxnSpPr>
          <p:nvPr/>
        </p:nvCxnSpPr>
        <p:spPr>
          <a:xfrm flipH="1">
            <a:off x="3062514" y="3553208"/>
            <a:ext cx="2133600" cy="1425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72" name="Google Shape;372;p31"/>
          <p:cNvCxnSpPr>
            <a:stCxn id="368" idx="2"/>
          </p:cNvCxnSpPr>
          <p:nvPr/>
        </p:nvCxnSpPr>
        <p:spPr>
          <a:xfrm>
            <a:off x="5196115" y="3553208"/>
            <a:ext cx="1930500" cy="1309200"/>
          </a:xfrm>
          <a:prstGeom prst="straightConnector1">
            <a:avLst/>
          </a:prstGeom>
          <a:noFill/>
          <a:ln cap="flat" cmpd="sng" w="19050">
            <a:solidFill>
              <a:schemeClr val="accent1"/>
            </a:solidFill>
            <a:prstDash val="solid"/>
            <a:miter lim="800000"/>
            <a:headEnd len="sm" w="sm" type="none"/>
            <a:tailEnd len="med" w="med" type="triangle"/>
          </a:ln>
        </p:spPr>
      </p:cxnSp>
      <p:sp>
        <p:nvSpPr>
          <p:cNvPr id="373" name="Google Shape;373;p31"/>
          <p:cNvSpPr txBox="1"/>
          <p:nvPr/>
        </p:nvSpPr>
        <p:spPr>
          <a:xfrm>
            <a:off x="3490685" y="3925500"/>
            <a:ext cx="127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Yes</a:t>
            </a:r>
            <a:endParaRPr/>
          </a:p>
        </p:txBody>
      </p:sp>
      <p:sp>
        <p:nvSpPr>
          <p:cNvPr id="374" name="Google Shape;374;p31"/>
          <p:cNvSpPr txBox="1"/>
          <p:nvPr/>
        </p:nvSpPr>
        <p:spPr>
          <a:xfrm>
            <a:off x="6161314" y="3899095"/>
            <a:ext cx="127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a:t>
            </a:r>
            <a:endParaRPr/>
          </a:p>
        </p:txBody>
      </p:sp>
      <p:sp>
        <p:nvSpPr>
          <p:cNvPr id="375" name="Google Shape;375;p31"/>
          <p:cNvSpPr txBox="1"/>
          <p:nvPr/>
        </p:nvSpPr>
        <p:spPr>
          <a:xfrm>
            <a:off x="522513" y="5109029"/>
            <a:ext cx="467360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Then: treat with erythromycin or clindamycin</a:t>
            </a:r>
            <a:endParaRPr/>
          </a:p>
        </p:txBody>
      </p:sp>
      <p:sp>
        <p:nvSpPr>
          <p:cNvPr id="376" name="Google Shape;376;p31"/>
          <p:cNvSpPr txBox="1"/>
          <p:nvPr/>
        </p:nvSpPr>
        <p:spPr>
          <a:xfrm>
            <a:off x="5773056" y="5062862"/>
            <a:ext cx="467360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Then: treat with Penicillin V</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1980s: INTERNIST-1/Quick Medical Reference</a:t>
            </a:r>
            <a:endParaRPr/>
          </a:p>
        </p:txBody>
      </p:sp>
      <p:sp>
        <p:nvSpPr>
          <p:cNvPr id="383" name="Google Shape;383;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Internal Medicine diagnostic model</a:t>
            </a:r>
            <a:endParaRPr/>
          </a:p>
          <a:p>
            <a:pPr indent="-228600" lvl="0" marL="228600" rtl="0" algn="l">
              <a:lnSpc>
                <a:spcPct val="90000"/>
              </a:lnSpc>
              <a:spcBef>
                <a:spcPts val="1000"/>
              </a:spcBef>
              <a:spcAft>
                <a:spcPts val="0"/>
              </a:spcAft>
              <a:buClr>
                <a:schemeClr val="dk1"/>
              </a:buClr>
              <a:buSzPts val="2800"/>
              <a:buChar char="•"/>
            </a:pPr>
            <a:r>
              <a:rPr lang="en-US"/>
              <a:t>Probabilistic model relating:</a:t>
            </a:r>
            <a:endParaRPr/>
          </a:p>
          <a:p>
            <a:pPr indent="-228600" lvl="1" marL="685800" rtl="0" algn="l">
              <a:lnSpc>
                <a:spcPct val="90000"/>
              </a:lnSpc>
              <a:spcBef>
                <a:spcPts val="500"/>
              </a:spcBef>
              <a:spcAft>
                <a:spcPts val="0"/>
              </a:spcAft>
              <a:buClr>
                <a:schemeClr val="dk1"/>
              </a:buClr>
              <a:buSzPts val="2400"/>
              <a:buChar char="•"/>
            </a:pPr>
            <a:r>
              <a:rPr lang="en-US"/>
              <a:t>570 disease variables</a:t>
            </a:r>
            <a:endParaRPr/>
          </a:p>
          <a:p>
            <a:pPr indent="-228600" lvl="1" marL="685800" rtl="0" algn="l">
              <a:lnSpc>
                <a:spcPct val="90000"/>
              </a:lnSpc>
              <a:spcBef>
                <a:spcPts val="500"/>
              </a:spcBef>
              <a:spcAft>
                <a:spcPts val="0"/>
              </a:spcAft>
              <a:buClr>
                <a:schemeClr val="dk1"/>
              </a:buClr>
              <a:buSzPts val="2400"/>
              <a:buChar char="•"/>
            </a:pPr>
            <a:r>
              <a:rPr lang="en-US"/>
              <a:t>4075 binary (yes/no) symptom variables</a:t>
            </a:r>
            <a:endParaRPr/>
          </a:p>
          <a:p>
            <a:pPr indent="-228600" lvl="1" marL="685800" rtl="0" algn="l">
              <a:lnSpc>
                <a:spcPct val="90000"/>
              </a:lnSpc>
              <a:spcBef>
                <a:spcPts val="500"/>
              </a:spcBef>
              <a:spcAft>
                <a:spcPts val="0"/>
              </a:spcAft>
              <a:buClr>
                <a:schemeClr val="dk1"/>
              </a:buClr>
              <a:buSzPts val="2400"/>
              <a:buChar char="•"/>
            </a:pPr>
            <a:r>
              <a:rPr lang="en-US"/>
              <a:t>45470 connections</a:t>
            </a:r>
            <a:endParaRPr/>
          </a:p>
        </p:txBody>
      </p:sp>
      <p:sp>
        <p:nvSpPr>
          <p:cNvPr id="384" name="Google Shape;384;p32"/>
          <p:cNvSpPr txBox="1"/>
          <p:nvPr/>
        </p:nvSpPr>
        <p:spPr>
          <a:xfrm>
            <a:off x="8857343" y="6565446"/>
            <a:ext cx="499291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Thanks to MIT 6.S867 for these slides.</a:t>
            </a:r>
            <a:endParaRPr/>
          </a:p>
        </p:txBody>
      </p:sp>
      <p:pic>
        <p:nvPicPr>
          <p:cNvPr id="385" name="Google Shape;385;p32"/>
          <p:cNvPicPr preferRelativeResize="0"/>
          <p:nvPr/>
        </p:nvPicPr>
        <p:blipFill rotWithShape="1">
          <a:blip r:embed="rId3">
            <a:alphaModFix/>
          </a:blip>
          <a:srcRect b="0" l="0" r="0" t="0"/>
          <a:stretch/>
        </p:blipFill>
        <p:spPr>
          <a:xfrm>
            <a:off x="4949371" y="3590398"/>
            <a:ext cx="5910943" cy="29024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1980’s: The RX Project</a:t>
            </a:r>
            <a:endParaRPr/>
          </a:p>
        </p:txBody>
      </p:sp>
      <p:sp>
        <p:nvSpPr>
          <p:cNvPr id="392" name="Google Shape;392;p33"/>
          <p:cNvSpPr txBox="1"/>
          <p:nvPr/>
        </p:nvSpPr>
        <p:spPr>
          <a:xfrm>
            <a:off x="8857343" y="6565446"/>
            <a:ext cx="499291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Thanks to MIT 6.S867 for these slides.</a:t>
            </a:r>
            <a:endParaRPr/>
          </a:p>
        </p:txBody>
      </p:sp>
      <p:pic>
        <p:nvPicPr>
          <p:cNvPr id="393" name="Google Shape;393;p33"/>
          <p:cNvPicPr preferRelativeResize="0"/>
          <p:nvPr/>
        </p:nvPicPr>
        <p:blipFill rotWithShape="1">
          <a:blip r:embed="rId3">
            <a:alphaModFix/>
          </a:blip>
          <a:srcRect b="0" l="0" r="0" t="0"/>
          <a:stretch/>
        </p:blipFill>
        <p:spPr>
          <a:xfrm>
            <a:off x="1466769" y="1690688"/>
            <a:ext cx="4629231" cy="3769373"/>
          </a:xfrm>
          <a:prstGeom prst="rect">
            <a:avLst/>
          </a:prstGeom>
          <a:noFill/>
          <a:ln>
            <a:noFill/>
          </a:ln>
        </p:spPr>
      </p:pic>
      <p:pic>
        <p:nvPicPr>
          <p:cNvPr id="394" name="Google Shape;394;p33"/>
          <p:cNvPicPr preferRelativeResize="0"/>
          <p:nvPr/>
        </p:nvPicPr>
        <p:blipFill rotWithShape="1">
          <a:blip r:embed="rId4">
            <a:alphaModFix/>
          </a:blip>
          <a:srcRect b="0" l="0" r="0" t="0"/>
          <a:stretch/>
        </p:blipFill>
        <p:spPr>
          <a:xfrm>
            <a:off x="6512294" y="1663322"/>
            <a:ext cx="4212937" cy="3796739"/>
          </a:xfrm>
          <a:prstGeom prst="rect">
            <a:avLst/>
          </a:prstGeom>
          <a:noFill/>
          <a:ln>
            <a:noFill/>
          </a:ln>
        </p:spPr>
      </p:pic>
      <p:pic>
        <p:nvPicPr>
          <p:cNvPr id="395" name="Google Shape;395;p33"/>
          <p:cNvPicPr preferRelativeResize="0"/>
          <p:nvPr/>
        </p:nvPicPr>
        <p:blipFill rotWithShape="1">
          <a:blip r:embed="rId5">
            <a:alphaModFix/>
          </a:blip>
          <a:srcRect b="0" l="0" r="0" t="0"/>
          <a:stretch/>
        </p:blipFill>
        <p:spPr>
          <a:xfrm>
            <a:off x="313045" y="1736114"/>
            <a:ext cx="11565910" cy="37239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Trend</a:t>
            </a:r>
            <a:endParaRPr/>
          </a:p>
        </p:txBody>
      </p:sp>
      <p:sp>
        <p:nvSpPr>
          <p:cNvPr id="402" name="Google Shape;402;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Notice the trend over time: moving from fixed rules to more probabilistic</a:t>
            </a:r>
            <a:endParaRPr/>
          </a:p>
          <a:p>
            <a:pPr indent="-228600" lvl="0" marL="228600" rtl="0" algn="l">
              <a:lnSpc>
                <a:spcPct val="90000"/>
              </a:lnSpc>
              <a:spcBef>
                <a:spcPts val="1000"/>
              </a:spcBef>
              <a:spcAft>
                <a:spcPts val="0"/>
              </a:spcAft>
              <a:buClr>
                <a:schemeClr val="dk1"/>
              </a:buClr>
              <a:buSzPts val="2800"/>
              <a:buChar char="•"/>
            </a:pPr>
            <a:r>
              <a:rPr lang="en-US"/>
              <a:t>This will continue into 21</a:t>
            </a:r>
            <a:r>
              <a:rPr baseline="30000" lang="en-US"/>
              <a:t>st</a:t>
            </a:r>
            <a:r>
              <a:rPr lang="en-US"/>
              <a:t> century as we move into next lecture</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What does this say about intelligence, knowledge?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Timeline</a:t>
            </a:r>
            <a:endParaRPr/>
          </a:p>
        </p:txBody>
      </p:sp>
      <p:sp>
        <p:nvSpPr>
          <p:cNvPr id="408" name="Google Shape;408;p35"/>
          <p:cNvSpPr txBox="1"/>
          <p:nvPr/>
        </p:nvSpPr>
        <p:spPr>
          <a:xfrm>
            <a:off x="401665" y="3198167"/>
            <a:ext cx="112175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Rules</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1980s</a:t>
            </a:r>
            <a:endParaRPr/>
          </a:p>
        </p:txBody>
      </p:sp>
      <p:sp>
        <p:nvSpPr>
          <p:cNvPr id="409" name="Google Shape;409;p35"/>
          <p:cNvSpPr txBox="1"/>
          <p:nvPr/>
        </p:nvSpPr>
        <p:spPr>
          <a:xfrm>
            <a:off x="1748664" y="3196920"/>
            <a:ext cx="231899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Probabilities</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1990s</a:t>
            </a:r>
            <a:endParaRPr/>
          </a:p>
        </p:txBody>
      </p:sp>
      <p:sp>
        <p:nvSpPr>
          <p:cNvPr id="410" name="Google Shape;410;p35"/>
          <p:cNvSpPr txBox="1"/>
          <p:nvPr/>
        </p:nvSpPr>
        <p:spPr>
          <a:xfrm>
            <a:off x="4280115" y="3198167"/>
            <a:ext cx="231899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Classical ML</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2000s</a:t>
            </a:r>
            <a:endParaRPr/>
          </a:p>
        </p:txBody>
      </p:sp>
      <p:sp>
        <p:nvSpPr>
          <p:cNvPr id="411" name="Google Shape;411;p35"/>
          <p:cNvSpPr txBox="1"/>
          <p:nvPr/>
        </p:nvSpPr>
        <p:spPr>
          <a:xfrm>
            <a:off x="6579030" y="3195675"/>
            <a:ext cx="231899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Deep Learning</a:t>
            </a:r>
            <a:endParaRPr/>
          </a:p>
          <a:p>
            <a:pPr indent="0" lvl="0" marL="0" marR="0" rtl="0" algn="ctr">
              <a:spcBef>
                <a:spcPts val="0"/>
              </a:spcBef>
              <a:spcAft>
                <a:spcPts val="0"/>
              </a:spcAft>
              <a:buNone/>
            </a:pPr>
            <a:r>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2010s</a:t>
            </a:r>
            <a:endParaRPr/>
          </a:p>
        </p:txBody>
      </p:sp>
      <p:sp>
        <p:nvSpPr>
          <p:cNvPr id="412" name="Google Shape;412;p35"/>
          <p:cNvSpPr txBox="1"/>
          <p:nvPr/>
        </p:nvSpPr>
        <p:spPr>
          <a:xfrm>
            <a:off x="8930898" y="3198167"/>
            <a:ext cx="283231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Foundation models</a:t>
            </a:r>
            <a:endParaRPr/>
          </a:p>
          <a:p>
            <a:pPr indent="0" lvl="0" marL="0" marR="0" rtl="0" algn="ctr">
              <a:spcBef>
                <a:spcPts val="0"/>
              </a:spcBef>
              <a:spcAft>
                <a:spcPts val="0"/>
              </a:spcAft>
              <a:buNone/>
            </a:pPr>
            <a:r>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2020s</a:t>
            </a:r>
            <a:endParaRPr/>
          </a:p>
        </p:txBody>
      </p:sp>
      <p:cxnSp>
        <p:nvCxnSpPr>
          <p:cNvPr id="413" name="Google Shape;413;p35"/>
          <p:cNvCxnSpPr/>
          <p:nvPr/>
        </p:nvCxnSpPr>
        <p:spPr>
          <a:xfrm>
            <a:off x="401665" y="3797085"/>
            <a:ext cx="11329262" cy="0"/>
          </a:xfrm>
          <a:prstGeom prst="straightConnector1">
            <a:avLst/>
          </a:prstGeom>
          <a:noFill/>
          <a:ln cap="flat" cmpd="sng" w="44450">
            <a:solidFill>
              <a:schemeClr val="accent1"/>
            </a:solidFill>
            <a:prstDash val="solid"/>
            <a:miter lim="800000"/>
            <a:headEnd len="sm" w="sm"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Timeline</a:t>
            </a:r>
            <a:endParaRPr/>
          </a:p>
        </p:txBody>
      </p:sp>
      <p:sp>
        <p:nvSpPr>
          <p:cNvPr id="419" name="Google Shape;419;p36"/>
          <p:cNvSpPr txBox="1"/>
          <p:nvPr/>
        </p:nvSpPr>
        <p:spPr>
          <a:xfrm>
            <a:off x="401665" y="3198167"/>
            <a:ext cx="112175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Rules</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1980s</a:t>
            </a:r>
            <a:endParaRPr/>
          </a:p>
        </p:txBody>
      </p:sp>
      <p:sp>
        <p:nvSpPr>
          <p:cNvPr id="420" name="Google Shape;420;p36"/>
          <p:cNvSpPr txBox="1"/>
          <p:nvPr/>
        </p:nvSpPr>
        <p:spPr>
          <a:xfrm>
            <a:off x="1748664" y="3196920"/>
            <a:ext cx="231899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Probabilities</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1990s</a:t>
            </a:r>
            <a:endParaRPr/>
          </a:p>
        </p:txBody>
      </p:sp>
      <p:sp>
        <p:nvSpPr>
          <p:cNvPr id="421" name="Google Shape;421;p36"/>
          <p:cNvSpPr txBox="1"/>
          <p:nvPr/>
        </p:nvSpPr>
        <p:spPr>
          <a:xfrm>
            <a:off x="4280115" y="3198167"/>
            <a:ext cx="231899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2000s</a:t>
            </a:r>
            <a:endParaRPr/>
          </a:p>
        </p:txBody>
      </p:sp>
      <p:sp>
        <p:nvSpPr>
          <p:cNvPr id="422" name="Google Shape;422;p36"/>
          <p:cNvSpPr txBox="1"/>
          <p:nvPr/>
        </p:nvSpPr>
        <p:spPr>
          <a:xfrm>
            <a:off x="6579030" y="3195675"/>
            <a:ext cx="231899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a:t>
            </a:r>
            <a:endParaRPr/>
          </a:p>
          <a:p>
            <a:pPr indent="0" lvl="0" marL="0" marR="0" rtl="0" algn="ctr">
              <a:spcBef>
                <a:spcPts val="0"/>
              </a:spcBef>
              <a:spcAft>
                <a:spcPts val="0"/>
              </a:spcAft>
              <a:buNone/>
            </a:pPr>
            <a:r>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2010s</a:t>
            </a:r>
            <a:endParaRPr/>
          </a:p>
        </p:txBody>
      </p:sp>
      <p:sp>
        <p:nvSpPr>
          <p:cNvPr id="423" name="Google Shape;423;p36"/>
          <p:cNvSpPr txBox="1"/>
          <p:nvPr/>
        </p:nvSpPr>
        <p:spPr>
          <a:xfrm>
            <a:off x="8930898" y="3198167"/>
            <a:ext cx="283231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a:t>
            </a:r>
            <a:endParaRPr/>
          </a:p>
          <a:p>
            <a:pPr indent="0" lvl="0" marL="0" marR="0" rtl="0" algn="ctr">
              <a:spcBef>
                <a:spcPts val="0"/>
              </a:spcBef>
              <a:spcAft>
                <a:spcPts val="0"/>
              </a:spcAft>
              <a:buNone/>
            </a:pPr>
            <a:r>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2020s</a:t>
            </a:r>
            <a:endParaRPr/>
          </a:p>
        </p:txBody>
      </p:sp>
      <p:cxnSp>
        <p:nvCxnSpPr>
          <p:cNvPr id="424" name="Google Shape;424;p36"/>
          <p:cNvCxnSpPr/>
          <p:nvPr/>
        </p:nvCxnSpPr>
        <p:spPr>
          <a:xfrm>
            <a:off x="401665" y="3797085"/>
            <a:ext cx="11329262" cy="0"/>
          </a:xfrm>
          <a:prstGeom prst="straightConnector1">
            <a:avLst/>
          </a:prstGeom>
          <a:noFill/>
          <a:ln cap="flat" cmpd="sng" w="44450">
            <a:solidFill>
              <a:schemeClr val="accent1"/>
            </a:solidFill>
            <a:prstDash val="solid"/>
            <a:miter lim="800000"/>
            <a:headEnd len="sm" w="sm"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Medicine Inspires AI</a:t>
            </a:r>
            <a:endParaRPr/>
          </a:p>
        </p:txBody>
      </p:sp>
      <p:sp>
        <p:nvSpPr>
          <p:cNvPr id="431" name="Google Shape;431;p37"/>
          <p:cNvSpPr txBox="1"/>
          <p:nvPr>
            <p:ph idx="1" type="body"/>
          </p:nvPr>
        </p:nvSpPr>
        <p:spPr>
          <a:xfrm>
            <a:off x="326346" y="1825625"/>
            <a:ext cx="610348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1940s – The neuron cell is discovered</a:t>
            </a:r>
            <a:endParaRPr/>
          </a:p>
          <a:p>
            <a:pPr indent="-228600" lvl="0" marL="228600" rtl="0" algn="l">
              <a:lnSpc>
                <a:spcPct val="90000"/>
              </a:lnSpc>
              <a:spcBef>
                <a:spcPts val="1000"/>
              </a:spcBef>
              <a:spcAft>
                <a:spcPts val="0"/>
              </a:spcAft>
              <a:buClr>
                <a:schemeClr val="dk1"/>
              </a:buClr>
              <a:buSzPts val="2800"/>
              <a:buChar char="•"/>
            </a:pPr>
            <a:r>
              <a:rPr lang="en-US"/>
              <a:t>Computer scientists wonder – can this be replicated to form the basis of Artificial intelligence?</a:t>
            </a:r>
            <a:endParaRPr/>
          </a:p>
        </p:txBody>
      </p:sp>
      <p:pic>
        <p:nvPicPr>
          <p:cNvPr descr="undefined" id="432" name="Google Shape;432;p37"/>
          <p:cNvPicPr preferRelativeResize="0"/>
          <p:nvPr/>
        </p:nvPicPr>
        <p:blipFill rotWithShape="1">
          <a:blip r:embed="rId3">
            <a:alphaModFix/>
          </a:blip>
          <a:srcRect b="0" l="0" r="0" t="0"/>
          <a:stretch/>
        </p:blipFill>
        <p:spPr>
          <a:xfrm>
            <a:off x="6691085" y="365125"/>
            <a:ext cx="5174570" cy="3334946"/>
          </a:xfrm>
          <a:prstGeom prst="rect">
            <a:avLst/>
          </a:prstGeom>
          <a:noFill/>
          <a:ln>
            <a:noFill/>
          </a:ln>
        </p:spPr>
      </p:pic>
      <p:pic>
        <p:nvPicPr>
          <p:cNvPr descr="Artificial neuron structure" id="433" name="Google Shape;433;p37"/>
          <p:cNvPicPr preferRelativeResize="0"/>
          <p:nvPr/>
        </p:nvPicPr>
        <p:blipFill rotWithShape="1">
          <a:blip r:embed="rId4">
            <a:alphaModFix/>
          </a:blip>
          <a:srcRect b="0" l="0" r="0" t="0"/>
          <a:stretch/>
        </p:blipFill>
        <p:spPr>
          <a:xfrm>
            <a:off x="6691085" y="3770041"/>
            <a:ext cx="4905829" cy="240692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1960s: The Artificial Neural Network</a:t>
            </a:r>
            <a:endParaRPr/>
          </a:p>
        </p:txBody>
      </p:sp>
      <p:pic>
        <p:nvPicPr>
          <p:cNvPr descr="McCulloch and Pitts" id="440" name="Google Shape;440;p38"/>
          <p:cNvPicPr preferRelativeResize="0"/>
          <p:nvPr/>
        </p:nvPicPr>
        <p:blipFill rotWithShape="1">
          <a:blip r:embed="rId3">
            <a:alphaModFix/>
          </a:blip>
          <a:srcRect b="0" l="0" r="0" t="0"/>
          <a:stretch/>
        </p:blipFill>
        <p:spPr>
          <a:xfrm>
            <a:off x="-1640114" y="1566862"/>
            <a:ext cx="12192000" cy="4926013"/>
          </a:xfrm>
          <a:prstGeom prst="rect">
            <a:avLst/>
          </a:prstGeom>
          <a:noFill/>
          <a:ln>
            <a:noFill/>
          </a:ln>
        </p:spPr>
      </p:pic>
      <p:pic>
        <p:nvPicPr>
          <p:cNvPr descr="undefined" id="441" name="Google Shape;441;p38"/>
          <p:cNvPicPr preferRelativeResize="0"/>
          <p:nvPr/>
        </p:nvPicPr>
        <p:blipFill rotWithShape="1">
          <a:blip r:embed="rId4">
            <a:alphaModFix/>
          </a:blip>
          <a:srcRect b="0" l="0" r="0" t="0"/>
          <a:stretch/>
        </p:blipFill>
        <p:spPr>
          <a:xfrm>
            <a:off x="8219077" y="1814285"/>
            <a:ext cx="3399609" cy="3888354"/>
          </a:xfrm>
          <a:prstGeom prst="rect">
            <a:avLst/>
          </a:prstGeom>
          <a:noFill/>
          <a:ln>
            <a:noFill/>
          </a:ln>
        </p:spPr>
      </p:pic>
      <p:sp>
        <p:nvSpPr>
          <p:cNvPr id="442" name="Google Shape;442;p38"/>
          <p:cNvSpPr txBox="1"/>
          <p:nvPr/>
        </p:nvSpPr>
        <p:spPr>
          <a:xfrm>
            <a:off x="9056915" y="5641570"/>
            <a:ext cx="26706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Hopfield network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Limitations</a:t>
            </a:r>
            <a:endParaRPr/>
          </a:p>
        </p:txBody>
      </p:sp>
      <p:sp>
        <p:nvSpPr>
          <p:cNvPr id="449" name="Google Shape;449;p39"/>
          <p:cNvSpPr txBox="1"/>
          <p:nvPr>
            <p:ph idx="1" type="body"/>
          </p:nvPr>
        </p:nvSpPr>
        <p:spPr>
          <a:xfrm>
            <a:off x="838200" y="1825625"/>
            <a:ext cx="7060595"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Cannot model certain functions</a:t>
            </a:r>
            <a:endParaRPr/>
          </a:p>
          <a:p>
            <a:pPr indent="-228600" lvl="0" marL="228600" rtl="0" algn="l">
              <a:lnSpc>
                <a:spcPct val="90000"/>
              </a:lnSpc>
              <a:spcBef>
                <a:spcPts val="1000"/>
              </a:spcBef>
              <a:spcAft>
                <a:spcPts val="0"/>
              </a:spcAft>
              <a:buClr>
                <a:schemeClr val="dk1"/>
              </a:buClr>
              <a:buSzPts val="2800"/>
              <a:buChar char="•"/>
            </a:pPr>
            <a:r>
              <a:rPr lang="en-US"/>
              <a:t>Takes many, many neurons to model</a:t>
            </a:r>
            <a:endParaRPr/>
          </a:p>
          <a:p>
            <a:pPr indent="-228600" lvl="0" marL="228600" rtl="0" algn="l">
              <a:lnSpc>
                <a:spcPct val="90000"/>
              </a:lnSpc>
              <a:spcBef>
                <a:spcPts val="1000"/>
              </a:spcBef>
              <a:spcAft>
                <a:spcPts val="0"/>
              </a:spcAft>
              <a:buClr>
                <a:schemeClr val="dk1"/>
              </a:buClr>
              <a:buSzPts val="2800"/>
              <a:buChar char="•"/>
            </a:pPr>
            <a:r>
              <a:rPr lang="en-US"/>
              <a:t>Sounds great in theory, but not effective in practice</a:t>
            </a:r>
            <a:endParaRPr/>
          </a:p>
          <a:p>
            <a:pPr indent="-228600" lvl="1" marL="685800" rtl="0" algn="l">
              <a:lnSpc>
                <a:spcPct val="90000"/>
              </a:lnSpc>
              <a:spcBef>
                <a:spcPts val="500"/>
              </a:spcBef>
              <a:spcAft>
                <a:spcPts val="0"/>
              </a:spcAft>
              <a:buClr>
                <a:schemeClr val="dk1"/>
              </a:buClr>
              <a:buSzPts val="2400"/>
              <a:buChar char="•"/>
            </a:pPr>
            <a:r>
              <a:rPr lang="en-US"/>
              <a:t>How do you set a global learning objective?</a:t>
            </a:r>
            <a:endParaRPr/>
          </a:p>
          <a:p>
            <a:pPr indent="-228600" lvl="1" marL="685800" rtl="0" algn="l">
              <a:lnSpc>
                <a:spcPct val="90000"/>
              </a:lnSpc>
              <a:spcBef>
                <a:spcPts val="500"/>
              </a:spcBef>
              <a:spcAft>
                <a:spcPts val="0"/>
              </a:spcAft>
              <a:buClr>
                <a:schemeClr val="dk1"/>
              </a:buClr>
              <a:buSzPts val="2400"/>
              <a:buChar char="•"/>
            </a:pPr>
            <a:r>
              <a:rPr lang="en-US"/>
              <a:t>How do we set a goal and get better at it?</a:t>
            </a:r>
            <a:endParaRPr/>
          </a:p>
        </p:txBody>
      </p:sp>
      <p:pic>
        <p:nvPicPr>
          <p:cNvPr descr="XOR Gate - Logic Gates Tutorial" id="450" name="Google Shape;450;p39"/>
          <p:cNvPicPr preferRelativeResize="0"/>
          <p:nvPr/>
        </p:nvPicPr>
        <p:blipFill rotWithShape="1">
          <a:blip r:embed="rId3">
            <a:alphaModFix/>
          </a:blip>
          <a:srcRect b="0" l="0" r="0" t="0"/>
          <a:stretch/>
        </p:blipFill>
        <p:spPr>
          <a:xfrm>
            <a:off x="7898795" y="681037"/>
            <a:ext cx="3455005" cy="41460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Logistics - Credit</a:t>
            </a:r>
            <a:endParaRPr/>
          </a:p>
        </p:txBody>
      </p:sp>
      <p:sp>
        <p:nvSpPr>
          <p:cNvPr id="107" name="Google Shape;10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For credit:</a:t>
            </a:r>
            <a:endParaRPr/>
          </a:p>
          <a:p>
            <a:pPr indent="-228600" lvl="1" marL="685800" rtl="0" algn="l">
              <a:lnSpc>
                <a:spcPct val="90000"/>
              </a:lnSpc>
              <a:spcBef>
                <a:spcPts val="500"/>
              </a:spcBef>
              <a:spcAft>
                <a:spcPts val="0"/>
              </a:spcAft>
              <a:buClr>
                <a:schemeClr val="dk1"/>
              </a:buClr>
              <a:buSzPts val="2400"/>
              <a:buChar char="•"/>
            </a:pPr>
            <a:r>
              <a:rPr lang="en-US"/>
              <a:t>2 unit “research elective” </a:t>
            </a:r>
            <a:endParaRPr/>
          </a:p>
          <a:p>
            <a:pPr indent="-228600" lvl="1" marL="685800" rtl="0" algn="l">
              <a:lnSpc>
                <a:spcPct val="90000"/>
              </a:lnSpc>
              <a:spcBef>
                <a:spcPts val="500"/>
              </a:spcBef>
              <a:spcAft>
                <a:spcPts val="0"/>
              </a:spcAft>
              <a:buClr>
                <a:schemeClr val="dk1"/>
              </a:buClr>
              <a:buSzPts val="2400"/>
              <a:buChar char="•"/>
            </a:pPr>
            <a:r>
              <a:rPr lang="en-US"/>
              <a:t>Make sure you can see it in One45</a:t>
            </a:r>
            <a:endParaRPr/>
          </a:p>
          <a:p>
            <a:pPr indent="-228600" lvl="1" marL="685800" rtl="0" algn="l">
              <a:lnSpc>
                <a:spcPct val="90000"/>
              </a:lnSpc>
              <a:spcBef>
                <a:spcPts val="500"/>
              </a:spcBef>
              <a:spcAft>
                <a:spcPts val="0"/>
              </a:spcAft>
              <a:buClr>
                <a:schemeClr val="dk1"/>
              </a:buClr>
              <a:buSzPts val="2400"/>
              <a:buChar char="•"/>
            </a:pPr>
            <a:r>
              <a:rPr lang="en-US"/>
              <a:t>Two-week elective (3 credit h)</a:t>
            </a:r>
            <a:endParaRPr/>
          </a:p>
          <a:p>
            <a:pPr indent="-228600" lvl="0" marL="228600" rtl="0" algn="l">
              <a:lnSpc>
                <a:spcPct val="90000"/>
              </a:lnSpc>
              <a:spcBef>
                <a:spcPts val="1000"/>
              </a:spcBef>
              <a:spcAft>
                <a:spcPts val="0"/>
              </a:spcAft>
              <a:buClr>
                <a:schemeClr val="dk1"/>
              </a:buClr>
              <a:buSzPts val="2800"/>
              <a:buChar char="•"/>
            </a:pPr>
            <a:r>
              <a:rPr lang="en-US"/>
              <a:t>Not for credit:</a:t>
            </a:r>
            <a:endParaRPr/>
          </a:p>
          <a:p>
            <a:pPr indent="-228600" lvl="1" marL="685800" rtl="0" algn="l">
              <a:lnSpc>
                <a:spcPct val="90000"/>
              </a:lnSpc>
              <a:spcBef>
                <a:spcPts val="500"/>
              </a:spcBef>
              <a:spcAft>
                <a:spcPts val="0"/>
              </a:spcAft>
              <a:buClr>
                <a:schemeClr val="dk1"/>
              </a:buClr>
              <a:buSzPts val="2400"/>
              <a:buChar char="•"/>
            </a:pPr>
            <a:r>
              <a:rPr lang="en-US"/>
              <a:t>Feel free to show up as much as you want</a:t>
            </a:r>
            <a:endParaRPr/>
          </a:p>
          <a:p>
            <a:pPr indent="-228600" lvl="1" marL="685800" rtl="0" algn="l">
              <a:lnSpc>
                <a:spcPct val="90000"/>
              </a:lnSpc>
              <a:spcBef>
                <a:spcPts val="500"/>
              </a:spcBef>
              <a:spcAft>
                <a:spcPts val="0"/>
              </a:spcAft>
              <a:buClr>
                <a:schemeClr val="dk1"/>
              </a:buClr>
              <a:buSzPts val="2400"/>
              <a:buChar char="•"/>
            </a:pPr>
            <a:r>
              <a:rPr lang="en-US"/>
              <a:t>First 6 lectures most important (we’ll discuss why)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1980s/1990s: Backpropagation</a:t>
            </a:r>
            <a:endParaRPr/>
          </a:p>
        </p:txBody>
      </p:sp>
      <p:pic>
        <p:nvPicPr>
          <p:cNvPr descr="Neural Networks in 10mins. Simply Explained! | by Sadaf Saleem | Medium" id="457" name="Google Shape;457;p40"/>
          <p:cNvPicPr preferRelativeResize="0"/>
          <p:nvPr/>
        </p:nvPicPr>
        <p:blipFill rotWithShape="1">
          <a:blip r:embed="rId3">
            <a:alphaModFix/>
          </a:blip>
          <a:srcRect b="0" l="0" r="0" t="0"/>
          <a:stretch/>
        </p:blipFill>
        <p:spPr>
          <a:xfrm>
            <a:off x="2058308" y="1496790"/>
            <a:ext cx="8075384" cy="4546142"/>
          </a:xfrm>
          <a:prstGeom prst="rect">
            <a:avLst/>
          </a:prstGeom>
          <a:noFill/>
          <a:ln>
            <a:noFill/>
          </a:ln>
        </p:spPr>
      </p:pic>
      <p:sp>
        <p:nvSpPr>
          <p:cNvPr id="458" name="Google Shape;458;p40"/>
          <p:cNvSpPr txBox="1"/>
          <p:nvPr/>
        </p:nvSpPr>
        <p:spPr>
          <a:xfrm>
            <a:off x="4223657" y="6241142"/>
            <a:ext cx="683622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We’ll pick up here next lecture…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1"/>
          <p:cNvSpPr txBox="1"/>
          <p:nvPr>
            <p:ph type="title"/>
          </p:nvPr>
        </p:nvSpPr>
        <p:spPr>
          <a:xfrm>
            <a:off x="5069238"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Thanks!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Logistics - Format</a:t>
            </a:r>
            <a:endParaRPr/>
          </a:p>
        </p:txBody>
      </p:sp>
      <p:sp>
        <p:nvSpPr>
          <p:cNvPr id="114" name="Google Shape;114;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Lectures 2x weekly, Monday, Wednesday</a:t>
            </a:r>
            <a:endParaRPr/>
          </a:p>
          <a:p>
            <a:pPr indent="-228600" lvl="0" marL="228600" rtl="0" algn="l">
              <a:lnSpc>
                <a:spcPct val="90000"/>
              </a:lnSpc>
              <a:spcBef>
                <a:spcPts val="1000"/>
              </a:spcBef>
              <a:spcAft>
                <a:spcPts val="0"/>
              </a:spcAft>
              <a:buClr>
                <a:schemeClr val="dk1"/>
              </a:buClr>
              <a:buSzPts val="2800"/>
              <a:buChar char="•"/>
            </a:pPr>
            <a:r>
              <a:rPr lang="en-US"/>
              <a:t>7pm</a:t>
            </a:r>
            <a:endParaRPr/>
          </a:p>
          <a:p>
            <a:pPr indent="-228600" lvl="0" marL="228600" rtl="0" algn="l">
              <a:lnSpc>
                <a:spcPct val="90000"/>
              </a:lnSpc>
              <a:spcBef>
                <a:spcPts val="1000"/>
              </a:spcBef>
              <a:spcAft>
                <a:spcPts val="0"/>
              </a:spcAft>
              <a:buClr>
                <a:schemeClr val="dk1"/>
              </a:buClr>
              <a:buSzPts val="2800"/>
              <a:buChar char="•"/>
            </a:pPr>
            <a:r>
              <a:rPr lang="en-US"/>
              <a:t>Always on zoom </a:t>
            </a:r>
            <a:endParaRPr/>
          </a:p>
          <a:p>
            <a:pPr indent="-228600" lvl="0" marL="228600" rtl="0" algn="l">
              <a:lnSpc>
                <a:spcPct val="90000"/>
              </a:lnSpc>
              <a:spcBef>
                <a:spcPts val="1000"/>
              </a:spcBef>
              <a:spcAft>
                <a:spcPts val="0"/>
              </a:spcAft>
              <a:buClr>
                <a:schemeClr val="dk1"/>
              </a:buClr>
              <a:buSzPts val="2800"/>
              <a:buChar char="•"/>
            </a:pPr>
            <a:r>
              <a:rPr lang="en-US"/>
              <a:t>Office hours for 1 hour after class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Logistics - Grading</a:t>
            </a:r>
            <a:endParaRPr/>
          </a:p>
        </p:txBody>
      </p:sp>
      <p:sp>
        <p:nvSpPr>
          <p:cNvPr id="121" name="Google Shape;121;p6"/>
          <p:cNvSpPr txBox="1"/>
          <p:nvPr>
            <p:ph idx="1" type="body"/>
          </p:nvPr>
        </p:nvSpPr>
        <p:spPr>
          <a:xfrm>
            <a:off x="838200" y="1825625"/>
            <a:ext cx="10515600" cy="4351338"/>
          </a:xfrm>
          <a:prstGeom prst="rect">
            <a:avLst/>
          </a:prstGeom>
          <a:blipFill rotWithShape="1">
            <a:blip r:embed="rId3">
              <a:alphaModFix/>
            </a:blip>
            <a:stretch>
              <a:fillRect b="0" l="-1042" r="0" t="-238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Lecture Schedule</a:t>
            </a:r>
            <a:endParaRPr/>
          </a:p>
        </p:txBody>
      </p:sp>
      <p:sp>
        <p:nvSpPr>
          <p:cNvPr id="128" name="Google Shape;128;p7"/>
          <p:cNvSpPr txBox="1"/>
          <p:nvPr>
            <p:ph idx="1" type="body"/>
          </p:nvPr>
        </p:nvSpPr>
        <p:spPr>
          <a:xfrm>
            <a:off x="838200" y="1825624"/>
            <a:ext cx="10515600" cy="48799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Foundations Module: 8 lectures</a:t>
            </a:r>
            <a:endParaRPr/>
          </a:p>
          <a:p>
            <a:pPr indent="-228600" lvl="1" marL="685800" rtl="0" algn="l">
              <a:lnSpc>
                <a:spcPct val="90000"/>
              </a:lnSpc>
              <a:spcBef>
                <a:spcPts val="500"/>
              </a:spcBef>
              <a:spcAft>
                <a:spcPts val="0"/>
              </a:spcAft>
              <a:buClr>
                <a:schemeClr val="dk1"/>
              </a:buClr>
              <a:buSzPts val="2400"/>
              <a:buChar char="•"/>
            </a:pPr>
            <a:r>
              <a:rPr lang="en-US"/>
              <a:t>Focuses on how AI works</a:t>
            </a:r>
            <a:endParaRPr/>
          </a:p>
          <a:p>
            <a:pPr indent="-228600" lvl="1" marL="685800" rtl="0" algn="l">
              <a:lnSpc>
                <a:spcPct val="90000"/>
              </a:lnSpc>
              <a:spcBef>
                <a:spcPts val="500"/>
              </a:spcBef>
              <a:spcAft>
                <a:spcPts val="0"/>
              </a:spcAft>
              <a:buClr>
                <a:schemeClr val="dk1"/>
              </a:buClr>
              <a:buSzPts val="2400"/>
              <a:buChar char="•"/>
            </a:pPr>
            <a:r>
              <a:rPr lang="en-US"/>
              <a:t>Mathematical</a:t>
            </a:r>
            <a:endParaRPr/>
          </a:p>
          <a:p>
            <a:pPr indent="-228600" lvl="1" marL="685800" rtl="0" algn="l">
              <a:lnSpc>
                <a:spcPct val="90000"/>
              </a:lnSpc>
              <a:spcBef>
                <a:spcPts val="500"/>
              </a:spcBef>
              <a:spcAft>
                <a:spcPts val="0"/>
              </a:spcAft>
              <a:buClr>
                <a:schemeClr val="dk1"/>
              </a:buClr>
              <a:buSzPts val="2400"/>
              <a:buChar char="•"/>
            </a:pPr>
            <a:r>
              <a:rPr lang="en-US"/>
              <a:t>Will always have a “clinical correlate” </a:t>
            </a:r>
            <a:endParaRPr/>
          </a:p>
          <a:p>
            <a:pPr indent="-228600" lvl="0" marL="228600" rtl="0" algn="l">
              <a:lnSpc>
                <a:spcPct val="90000"/>
              </a:lnSpc>
              <a:spcBef>
                <a:spcPts val="1000"/>
              </a:spcBef>
              <a:spcAft>
                <a:spcPts val="0"/>
              </a:spcAft>
              <a:buClr>
                <a:schemeClr val="dk1"/>
              </a:buClr>
              <a:buSzPts val="2800"/>
              <a:buChar char="•"/>
            </a:pPr>
            <a:r>
              <a:rPr lang="en-US"/>
              <a:t>Applications Module: 15 lectures</a:t>
            </a:r>
            <a:endParaRPr/>
          </a:p>
          <a:p>
            <a:pPr indent="-228600" lvl="1" marL="685800" rtl="0" algn="l">
              <a:lnSpc>
                <a:spcPct val="90000"/>
              </a:lnSpc>
              <a:spcBef>
                <a:spcPts val="500"/>
              </a:spcBef>
              <a:spcAft>
                <a:spcPts val="0"/>
              </a:spcAft>
              <a:buClr>
                <a:schemeClr val="dk1"/>
              </a:buClr>
              <a:buSzPts val="2400"/>
              <a:buChar char="•"/>
            </a:pPr>
            <a:r>
              <a:rPr lang="en-US"/>
              <a:t>Tech applications (LLMs, Computer Vision, Interpretability)</a:t>
            </a:r>
            <a:endParaRPr/>
          </a:p>
          <a:p>
            <a:pPr indent="-228600" lvl="1" marL="685800" rtl="0" algn="l">
              <a:lnSpc>
                <a:spcPct val="90000"/>
              </a:lnSpc>
              <a:spcBef>
                <a:spcPts val="500"/>
              </a:spcBef>
              <a:spcAft>
                <a:spcPts val="0"/>
              </a:spcAft>
              <a:buClr>
                <a:schemeClr val="dk1"/>
              </a:buClr>
              <a:buSzPts val="2400"/>
              <a:buChar char="•"/>
            </a:pPr>
            <a:r>
              <a:rPr lang="en-US"/>
              <a:t>Practical applications (AI infrastructure, medicolegal concerns, business)</a:t>
            </a:r>
            <a:endParaRPr/>
          </a:p>
          <a:p>
            <a:pPr indent="-228600" lvl="1" marL="685800" rtl="0" algn="l">
              <a:lnSpc>
                <a:spcPct val="90000"/>
              </a:lnSpc>
              <a:spcBef>
                <a:spcPts val="500"/>
              </a:spcBef>
              <a:spcAft>
                <a:spcPts val="0"/>
              </a:spcAft>
              <a:buClr>
                <a:schemeClr val="dk1"/>
              </a:buClr>
              <a:buSzPts val="2400"/>
              <a:buChar char="•"/>
            </a:pPr>
            <a:r>
              <a:rPr lang="en-US"/>
              <a:t>Ethical applications (fairness, bias, ethics, etc)</a:t>
            </a:r>
            <a:endParaRPr/>
          </a:p>
          <a:p>
            <a:pPr indent="-228600" lvl="0" marL="228600" rtl="0" algn="l">
              <a:lnSpc>
                <a:spcPct val="90000"/>
              </a:lnSpc>
              <a:spcBef>
                <a:spcPts val="1000"/>
              </a:spcBef>
              <a:spcAft>
                <a:spcPts val="0"/>
              </a:spcAft>
              <a:buClr>
                <a:schemeClr val="dk1"/>
              </a:buClr>
              <a:buSzPts val="2800"/>
              <a:buChar char="•"/>
            </a:pPr>
            <a:r>
              <a:rPr lang="en-US"/>
              <a:t>Will sprinkle in general CS knowledge PRN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Option To Learn Python</a:t>
            </a:r>
            <a:endParaRPr/>
          </a:p>
        </p:txBody>
      </p:sp>
      <p:pic>
        <p:nvPicPr>
          <p:cNvPr id="134" name="Google Shape;134;p8"/>
          <p:cNvPicPr preferRelativeResize="0"/>
          <p:nvPr/>
        </p:nvPicPr>
        <p:blipFill rotWithShape="1">
          <a:blip r:embed="rId3">
            <a:alphaModFix/>
          </a:blip>
          <a:srcRect b="0" l="0" r="0" t="0"/>
          <a:stretch/>
        </p:blipFill>
        <p:spPr>
          <a:xfrm>
            <a:off x="1534332" y="1303230"/>
            <a:ext cx="9123335" cy="47032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Homework</a:t>
            </a:r>
            <a:endParaRPr/>
          </a:p>
        </p:txBody>
      </p:sp>
      <p:sp>
        <p:nvSpPr>
          <p:cNvPr id="140" name="Google Shape;140;p9"/>
          <p:cNvSpPr txBox="1"/>
          <p:nvPr>
            <p:ph idx="1" type="body"/>
          </p:nvPr>
        </p:nvSpPr>
        <p:spPr>
          <a:xfrm>
            <a:off x="838200" y="1825625"/>
            <a:ext cx="10515600" cy="7434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Refer to the weekly schedule for readings</a:t>
            </a:r>
            <a:endParaRPr/>
          </a:p>
        </p:txBody>
      </p:sp>
      <p:pic>
        <p:nvPicPr>
          <p:cNvPr id="141" name="Google Shape;141;p9"/>
          <p:cNvPicPr preferRelativeResize="0"/>
          <p:nvPr/>
        </p:nvPicPr>
        <p:blipFill rotWithShape="1">
          <a:blip r:embed="rId3">
            <a:alphaModFix/>
          </a:blip>
          <a:srcRect b="0" l="0" r="0" t="0"/>
          <a:stretch/>
        </p:blipFill>
        <p:spPr>
          <a:xfrm>
            <a:off x="1051808" y="2496458"/>
            <a:ext cx="10088383" cy="40772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2025-08-14T15:33:13Z</dcterms:created>
  <dc:creator>Stephen Lostetter</dc:creator>
</cp:coreProperties>
</file>